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9" r:id="rId22"/>
    <p:sldId id="275" r:id="rId23"/>
    <p:sldId id="276" r:id="rId24"/>
    <p:sldId id="277" r:id="rId25"/>
    <p:sldId id="278" r:id="rId26"/>
    <p:sldId id="279" r:id="rId27"/>
    <p:sldId id="280" r:id="rId28"/>
    <p:sldId id="281" r:id="rId29"/>
    <p:sldId id="282" r:id="rId30"/>
    <p:sldId id="283" r:id="rId31"/>
    <p:sldId id="290" r:id="rId32"/>
    <p:sldId id="284" r:id="rId33"/>
    <p:sldId id="285" r:id="rId34"/>
    <p:sldId id="286" r:id="rId35"/>
    <p:sldId id="287" r:id="rId36"/>
    <p:sldId id="288" r:id="rId37"/>
  </p:sldIdLst>
  <p:sldSz cx="12192000" cy="6858000"/>
  <p:notesSz cx="6858000" cy="9144000"/>
  <p:embeddedFontLst>
    <p:embeddedFont>
      <p:font typeface="Lato" panose="020F0502020204030203" pitchFamily="34" charset="0"/>
      <p:regular r:id="rId39"/>
      <p:bold r:id="rId40"/>
      <p:italic r:id="rId41"/>
      <p:boldItalic r:id="rId42"/>
    </p:embeddedFont>
    <p:embeddedFont>
      <p:font typeface="Libre Franklin" pitchFamily="2" charset="0"/>
      <p:regular r:id="rId43"/>
      <p:bold r:id="rId44"/>
      <p:italic r:id="rId45"/>
      <p:boldItalic r:id="rId46"/>
    </p:embeddedFont>
    <p:embeddedFont>
      <p:font typeface="Play" panose="020B0604020202020204" charset="0"/>
      <p:regular r:id="rId47"/>
      <p:bold r:id="rId48"/>
    </p:embeddedFont>
    <p:embeddedFont>
      <p:font typeface="Playfair Display" panose="00000500000000000000" pitchFamily="2" charset="0"/>
      <p:regular r:id="rId49"/>
      <p:bold r:id="rId50"/>
      <p:italic r:id="rId51"/>
      <p:boldItalic r:id="rId52"/>
    </p:embeddedFont>
    <p:embeddedFont>
      <p:font typeface="Raleway"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E82900-DE0B-49A1-B66A-751202CB8CE1}">
  <a:tblStyle styleId="{C9E82900-DE0B-49A1-B66A-751202CB8C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073611-3EA8-419A-A07A-F4988449B425}"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465"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isely.me/conflict-resolution-at-wor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af5f820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3af5f820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33af5f820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31e25889e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31e25889e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Roboto"/>
                <a:ea typeface="Roboto"/>
                <a:cs typeface="Roboto"/>
                <a:sym typeface="Roboto"/>
              </a:rPr>
              <a:t>Multiple choice:</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latin typeface="Roboto"/>
                <a:ea typeface="Roboto"/>
                <a:cs typeface="Roboto"/>
                <a:sym typeface="Roboto"/>
              </a:rPr>
              <a:t>0-3 years</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latin typeface="Roboto"/>
                <a:ea typeface="Roboto"/>
                <a:cs typeface="Roboto"/>
                <a:sym typeface="Roboto"/>
              </a:rPr>
              <a:t>3+ - 5 years</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latin typeface="Roboto"/>
                <a:ea typeface="Roboto"/>
                <a:cs typeface="Roboto"/>
                <a:sym typeface="Roboto"/>
              </a:rPr>
              <a:t>5+ - 10 years</a:t>
            </a:r>
            <a:endParaRPr sz="10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latin typeface="Roboto"/>
                <a:ea typeface="Roboto"/>
                <a:cs typeface="Roboto"/>
                <a:sym typeface="Roboto"/>
              </a:rPr>
              <a:t>10+ years</a:t>
            </a:r>
            <a:endParaRPr sz="200"/>
          </a:p>
        </p:txBody>
      </p:sp>
      <p:sp>
        <p:nvSpPr>
          <p:cNvPr id="212" name="Google Shape;212;g331e25889ea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3f40dccf56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3f40dccf56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Word map</a:t>
            </a:r>
            <a:endParaRPr/>
          </a:p>
        </p:txBody>
      </p:sp>
      <p:sp>
        <p:nvSpPr>
          <p:cNvPr id="218" name="Google Shape;218;g33f40dccf56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31e70eb4c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31e70eb4c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Multiple choice </a:t>
            </a:r>
            <a:endParaRPr sz="1400"/>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High Expectations and Low Recognition</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Budget Constraints</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Rapid Technological Advancements</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Regulatory Compliance</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Unpredictable Workloads</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Interpersonal Challenges</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Inadequate Support</a:t>
            </a:r>
            <a:endParaRPr sz="1400">
              <a:latin typeface="Roboto"/>
              <a:ea typeface="Roboto"/>
              <a:cs typeface="Roboto"/>
              <a:sym typeface="Roboto"/>
            </a:endParaRPr>
          </a:p>
          <a:p>
            <a:pPr marL="457200" lvl="0" indent="-317500" algn="l" rtl="0">
              <a:lnSpc>
                <a:spcPct val="200000"/>
              </a:lnSpc>
              <a:spcBef>
                <a:spcPts val="0"/>
              </a:spcBef>
              <a:spcAft>
                <a:spcPts val="0"/>
              </a:spcAft>
              <a:buClr>
                <a:schemeClr val="dk1"/>
              </a:buClr>
              <a:buSzPts val="1400"/>
              <a:buFont typeface="Roboto"/>
              <a:buAutoNum type="arabicPeriod"/>
            </a:pPr>
            <a:r>
              <a:rPr lang="en-US" sz="1400">
                <a:latin typeface="Roboto"/>
                <a:ea typeface="Roboto"/>
                <a:cs typeface="Roboto"/>
                <a:sym typeface="Roboto"/>
              </a:rPr>
              <a:t>24/7 Responsibility</a:t>
            </a:r>
            <a:endParaRPr sz="1400"/>
          </a:p>
        </p:txBody>
      </p:sp>
      <p:sp>
        <p:nvSpPr>
          <p:cNvPr id="224" name="Google Shape;224;g331e70eb4c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29c79743c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29c79743c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rgbClr val="3A3238"/>
              </a:buClr>
              <a:buSzPts val="1100"/>
              <a:buChar char="●"/>
            </a:pPr>
            <a:r>
              <a:rPr lang="en-US" b="1">
                <a:solidFill>
                  <a:srgbClr val="3A3238"/>
                </a:solidFill>
                <a:highlight>
                  <a:srgbClr val="FFFFFF"/>
                </a:highlight>
                <a:latin typeface="Lato"/>
                <a:ea typeface="Lato"/>
                <a:cs typeface="Lato"/>
                <a:sym typeface="Lato"/>
              </a:rPr>
              <a:t>Enhanced job satisfaction:</a:t>
            </a:r>
            <a:r>
              <a:rPr lang="en-US">
                <a:solidFill>
                  <a:srgbClr val="3A3238"/>
                </a:solidFill>
                <a:highlight>
                  <a:srgbClr val="FFFFFF"/>
                </a:highlight>
                <a:latin typeface="Lato"/>
                <a:ea typeface="Lato"/>
                <a:cs typeface="Lato"/>
                <a:sym typeface="Lato"/>
              </a:rPr>
              <a:t> Positive relationships at work can significantly boost job satisfaction. When employees feel valued, respected, and appreciated, they are more likely to enjoy their work and be motivated to perform at their best.</a:t>
            </a:r>
            <a:endParaRPr>
              <a:solidFill>
                <a:srgbClr val="3A3238"/>
              </a:solidFill>
              <a:highlight>
                <a:srgbClr val="FFFFFF"/>
              </a:highlight>
              <a:latin typeface="Lato"/>
              <a:ea typeface="Lato"/>
              <a:cs typeface="Lato"/>
              <a:sym typeface="Lato"/>
            </a:endParaRPr>
          </a:p>
          <a:p>
            <a:pPr marL="457200" lvl="0" indent="-298450" algn="l" rtl="0">
              <a:lnSpc>
                <a:spcPct val="115000"/>
              </a:lnSpc>
              <a:spcBef>
                <a:spcPts val="0"/>
              </a:spcBef>
              <a:spcAft>
                <a:spcPts val="0"/>
              </a:spcAft>
              <a:buClr>
                <a:srgbClr val="3A3238"/>
              </a:buClr>
              <a:buSzPts val="1100"/>
              <a:buChar char="●"/>
            </a:pPr>
            <a:r>
              <a:rPr lang="en-US" b="1">
                <a:solidFill>
                  <a:srgbClr val="3A3238"/>
                </a:solidFill>
                <a:highlight>
                  <a:srgbClr val="FFFFFF"/>
                </a:highlight>
                <a:latin typeface="Lato"/>
                <a:ea typeface="Lato"/>
                <a:cs typeface="Lato"/>
                <a:sym typeface="Lato"/>
              </a:rPr>
              <a:t>Improved employee retention:</a:t>
            </a:r>
            <a:r>
              <a:rPr lang="en-US">
                <a:solidFill>
                  <a:srgbClr val="3A3238"/>
                </a:solidFill>
                <a:highlight>
                  <a:srgbClr val="FFFFFF"/>
                </a:highlight>
                <a:latin typeface="Lato"/>
                <a:ea typeface="Lato"/>
                <a:cs typeface="Lato"/>
                <a:sym typeface="Lato"/>
              </a:rPr>
              <a:t> Organizations with strong employer-employee relationships tend to have lower turnover rates. Employees who feel connected to their workplace and colleagues are less likely to seek opportunities elsewhere.</a:t>
            </a:r>
            <a:endParaRPr>
              <a:solidFill>
                <a:srgbClr val="3A3238"/>
              </a:solidFill>
              <a:highlight>
                <a:srgbClr val="FFFFFF"/>
              </a:highlight>
              <a:latin typeface="Lato"/>
              <a:ea typeface="Lato"/>
              <a:cs typeface="Lato"/>
              <a:sym typeface="Lato"/>
            </a:endParaRPr>
          </a:p>
          <a:p>
            <a:pPr marL="457200" lvl="0" indent="-298450" algn="l" rtl="0">
              <a:lnSpc>
                <a:spcPct val="115000"/>
              </a:lnSpc>
              <a:spcBef>
                <a:spcPts val="0"/>
              </a:spcBef>
              <a:spcAft>
                <a:spcPts val="0"/>
              </a:spcAft>
              <a:buClr>
                <a:srgbClr val="3A3238"/>
              </a:buClr>
              <a:buSzPts val="1100"/>
              <a:buChar char="●"/>
            </a:pPr>
            <a:r>
              <a:rPr lang="en-US" b="1">
                <a:solidFill>
                  <a:srgbClr val="3A3238"/>
                </a:solidFill>
                <a:highlight>
                  <a:srgbClr val="FFFFFF"/>
                </a:highlight>
                <a:latin typeface="Lato"/>
                <a:ea typeface="Lato"/>
                <a:cs typeface="Lato"/>
                <a:sym typeface="Lato"/>
              </a:rPr>
              <a:t>Increased productivity:</a:t>
            </a:r>
            <a:r>
              <a:rPr lang="en-US">
                <a:solidFill>
                  <a:srgbClr val="3A3238"/>
                </a:solidFill>
                <a:highlight>
                  <a:srgbClr val="FFFFFF"/>
                </a:highlight>
                <a:latin typeface="Lato"/>
                <a:ea typeface="Lato"/>
                <a:cs typeface="Lato"/>
                <a:sym typeface="Lato"/>
              </a:rPr>
              <a:t> Employees with good relationships with their supervisors and coworkers are often more engaged and motivated to excel in their roles. This heightened commitment leads to increased productivity and better overall performance.</a:t>
            </a:r>
            <a:endParaRPr>
              <a:solidFill>
                <a:srgbClr val="3A3238"/>
              </a:solidFill>
              <a:highlight>
                <a:srgbClr val="FFFFFF"/>
              </a:highlight>
              <a:latin typeface="Lato"/>
              <a:ea typeface="Lato"/>
              <a:cs typeface="Lato"/>
              <a:sym typeface="Lato"/>
            </a:endParaRPr>
          </a:p>
          <a:p>
            <a:pPr marL="457200" lvl="0" indent="-298450" algn="l" rtl="0">
              <a:lnSpc>
                <a:spcPct val="115000"/>
              </a:lnSpc>
              <a:spcBef>
                <a:spcPts val="0"/>
              </a:spcBef>
              <a:spcAft>
                <a:spcPts val="0"/>
              </a:spcAft>
              <a:buClr>
                <a:srgbClr val="3A3238"/>
              </a:buClr>
              <a:buSzPts val="1100"/>
              <a:buChar char="●"/>
            </a:pPr>
            <a:r>
              <a:rPr lang="en-US" b="1">
                <a:solidFill>
                  <a:srgbClr val="3A3238"/>
                </a:solidFill>
                <a:highlight>
                  <a:srgbClr val="FFFFFF"/>
                </a:highlight>
                <a:latin typeface="Lato"/>
                <a:ea typeface="Lato"/>
                <a:cs typeface="Lato"/>
                <a:sym typeface="Lato"/>
              </a:rPr>
              <a:t>Effective communication:</a:t>
            </a:r>
            <a:r>
              <a:rPr lang="en-US">
                <a:solidFill>
                  <a:srgbClr val="3A3238"/>
                </a:solidFill>
                <a:highlight>
                  <a:srgbClr val="FFFFFF"/>
                </a:highlight>
                <a:latin typeface="Lato"/>
                <a:ea typeface="Lato"/>
                <a:cs typeface="Lato"/>
                <a:sym typeface="Lato"/>
              </a:rPr>
              <a:t> Good relationships facilitate open and effective communication. When employees feel comfortable expressing their ideas, concerns, and feedback, it can lead to better problem-solving, innovation, and collaboration within the organization.</a:t>
            </a:r>
            <a:endParaRPr>
              <a:solidFill>
                <a:srgbClr val="3A3238"/>
              </a:solidFill>
              <a:highlight>
                <a:srgbClr val="FFFFFF"/>
              </a:highlight>
              <a:latin typeface="Lato"/>
              <a:ea typeface="Lato"/>
              <a:cs typeface="Lato"/>
              <a:sym typeface="Lato"/>
            </a:endParaRPr>
          </a:p>
          <a:p>
            <a:pPr marL="457200" lvl="0" indent="-298450" algn="l" rtl="0">
              <a:lnSpc>
                <a:spcPct val="115000"/>
              </a:lnSpc>
              <a:spcBef>
                <a:spcPts val="0"/>
              </a:spcBef>
              <a:spcAft>
                <a:spcPts val="0"/>
              </a:spcAft>
              <a:buClr>
                <a:srgbClr val="3A3238"/>
              </a:buClr>
              <a:buSzPts val="1100"/>
              <a:buChar char="●"/>
            </a:pPr>
            <a:r>
              <a:rPr lang="en-US" b="1" u="sng">
                <a:solidFill>
                  <a:srgbClr val="E74E35"/>
                </a:solidFill>
                <a:highlight>
                  <a:srgbClr val="FFFFFF"/>
                </a:highlight>
                <a:latin typeface="Lato"/>
                <a:ea typeface="Lato"/>
                <a:cs typeface="Lato"/>
                <a:sym typeface="Lato"/>
                <a:hlinkClick r:id="rId3">
                  <a:extLst>
                    <a:ext uri="{A12FA001-AC4F-418D-AE19-62706E023703}">
                      <ahyp:hlinkClr xmlns:ahyp="http://schemas.microsoft.com/office/drawing/2018/hyperlinkcolor" val="tx"/>
                    </a:ext>
                  </a:extLst>
                </a:hlinkClick>
              </a:rPr>
              <a:t>Conflict resolution</a:t>
            </a:r>
            <a:r>
              <a:rPr lang="en-US" b="1">
                <a:solidFill>
                  <a:srgbClr val="3A3238"/>
                </a:solidFill>
                <a:highlight>
                  <a:srgbClr val="FFFFFF"/>
                </a:highlight>
                <a:latin typeface="Lato"/>
                <a:ea typeface="Lato"/>
                <a:cs typeface="Lato"/>
                <a:sym typeface="Lato"/>
              </a:rPr>
              <a:t>:</a:t>
            </a:r>
            <a:r>
              <a:rPr lang="en-US">
                <a:solidFill>
                  <a:srgbClr val="3A3238"/>
                </a:solidFill>
                <a:highlight>
                  <a:srgbClr val="FFFFFF"/>
                </a:highlight>
                <a:latin typeface="Lato"/>
                <a:ea typeface="Lato"/>
                <a:cs typeface="Lato"/>
                <a:sym typeface="Lato"/>
              </a:rPr>
              <a:t> In any workplace, conflicts can arise. However, conflicts are more likely to be resolved constructively in an environment of trust and respect. Healthy employer-employee relationships make it easier to address and resolve issues in a way that benefits both parties.</a:t>
            </a:r>
            <a:endParaRPr>
              <a:solidFill>
                <a:srgbClr val="3A3238"/>
              </a:solidFill>
              <a:highlight>
                <a:srgbClr val="FFFFFF"/>
              </a:highlight>
              <a:latin typeface="Lato"/>
              <a:ea typeface="Lato"/>
              <a:cs typeface="Lato"/>
              <a:sym typeface="Lato"/>
            </a:endParaRPr>
          </a:p>
          <a:p>
            <a:pPr marL="457200" lvl="0" indent="-298450" algn="l" rtl="0">
              <a:lnSpc>
                <a:spcPct val="115000"/>
              </a:lnSpc>
              <a:spcBef>
                <a:spcPts val="0"/>
              </a:spcBef>
              <a:spcAft>
                <a:spcPts val="0"/>
              </a:spcAft>
              <a:buClr>
                <a:srgbClr val="3A3238"/>
              </a:buClr>
              <a:buSzPts val="1100"/>
              <a:buChar char="●"/>
            </a:pPr>
            <a:r>
              <a:rPr lang="en-US" b="1">
                <a:solidFill>
                  <a:srgbClr val="3A3238"/>
                </a:solidFill>
                <a:highlight>
                  <a:srgbClr val="FFFFFF"/>
                </a:highlight>
                <a:latin typeface="Lato"/>
                <a:ea typeface="Lato"/>
                <a:cs typeface="Lato"/>
                <a:sym typeface="Lato"/>
              </a:rPr>
              <a:t>Employee well-being:</a:t>
            </a:r>
            <a:r>
              <a:rPr lang="en-US">
                <a:solidFill>
                  <a:srgbClr val="3A3238"/>
                </a:solidFill>
                <a:highlight>
                  <a:srgbClr val="FFFFFF"/>
                </a:highlight>
                <a:latin typeface="Lato"/>
                <a:ea typeface="Lato"/>
                <a:cs typeface="Lato"/>
                <a:sym typeface="Lato"/>
              </a:rPr>
              <a:t> A positive work environment created through good relationships can positively impact employees’ mental and emotional well-being. It can reduce stress, anxiety, and burnout, promoting better overall health.</a:t>
            </a:r>
            <a:endParaRPr>
              <a:solidFill>
                <a:srgbClr val="3A3238"/>
              </a:solidFill>
              <a:highlight>
                <a:srgbClr val="FFFFFF"/>
              </a:highlight>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US" sz="1100"/>
              <a:t> </a:t>
            </a:r>
            <a:endParaRPr sz="1100">
              <a:solidFill>
                <a:schemeClr val="dk2"/>
              </a:solidFill>
            </a:endParaRPr>
          </a:p>
          <a:p>
            <a:pPr marL="0" lvl="0" indent="0" algn="l" rtl="0">
              <a:spcBef>
                <a:spcPts val="1200"/>
              </a:spcBef>
              <a:spcAft>
                <a:spcPts val="0"/>
              </a:spcAft>
              <a:buNone/>
            </a:pPr>
            <a:endParaRPr>
              <a:solidFill>
                <a:schemeClr val="dk2"/>
              </a:solidFill>
            </a:endParaRPr>
          </a:p>
        </p:txBody>
      </p:sp>
      <p:sp>
        <p:nvSpPr>
          <p:cNvPr id="230" name="Google Shape;230;g3429c79743c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31e70eb4cb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31e70eb4cb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change into checklist</a:t>
            </a:r>
            <a:endParaRPr/>
          </a:p>
        </p:txBody>
      </p:sp>
      <p:sp>
        <p:nvSpPr>
          <p:cNvPr id="237" name="Google Shape;237;g331e70eb4cb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31e70eb4cb_1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31e70eb4cb_1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31e70eb4cb_1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31e70eb4cb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31e70eb4cb_1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31e70eb4cb_1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3589c522b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3589c522b4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33589c522b4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3589c522b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3589c522b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Multiple Choice</a:t>
            </a:r>
            <a:endParaRPr/>
          </a:p>
          <a:p>
            <a:pPr marL="0" lvl="0" indent="0" algn="l" rtl="0">
              <a:spcBef>
                <a:spcPts val="0"/>
              </a:spcBef>
              <a:spcAft>
                <a:spcPts val="0"/>
              </a:spcAft>
              <a:buNone/>
            </a:pPr>
            <a:r>
              <a:rPr lang="en-US"/>
              <a:t>Happy</a:t>
            </a:r>
            <a:endParaRPr/>
          </a:p>
          <a:p>
            <a:pPr marL="0" lvl="0" indent="0" algn="l" rtl="0">
              <a:spcBef>
                <a:spcPts val="0"/>
              </a:spcBef>
              <a:spcAft>
                <a:spcPts val="0"/>
              </a:spcAft>
              <a:buNone/>
            </a:pPr>
            <a:r>
              <a:rPr lang="en-US"/>
              <a:t>Ready to explore</a:t>
            </a:r>
            <a:endParaRPr/>
          </a:p>
          <a:p>
            <a:pPr marL="0" lvl="0" indent="0" algn="l" rtl="0">
              <a:spcBef>
                <a:spcPts val="0"/>
              </a:spcBef>
              <a:spcAft>
                <a:spcPts val="0"/>
              </a:spcAft>
              <a:buNone/>
            </a:pPr>
            <a:r>
              <a:rPr lang="en-US"/>
              <a:t>unsure</a:t>
            </a:r>
            <a:endParaRPr/>
          </a:p>
        </p:txBody>
      </p:sp>
      <p:sp>
        <p:nvSpPr>
          <p:cNvPr id="287" name="Google Shape;287;g33589c522b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20518c652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320518c652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3589c522b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33589c522b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3589c522b4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g33589c522b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589c522b4_0_162:notes"/>
          <p:cNvSpPr>
            <a:spLocks noGrp="1" noRot="1" noChangeAspect="1"/>
          </p:cNvSpPr>
          <p:nvPr>
            <p:ph type="sldImg" idx="2"/>
          </p:nvPr>
        </p:nvSpPr>
        <p:spPr>
          <a:xfrm>
            <a:off x="1143225" y="685800"/>
            <a:ext cx="45723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33589c522b4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3589c522b4_0_167:notes"/>
          <p:cNvSpPr>
            <a:spLocks noGrp="1" noRot="1" noChangeAspect="1"/>
          </p:cNvSpPr>
          <p:nvPr>
            <p:ph type="sldImg" idx="2"/>
          </p:nvPr>
        </p:nvSpPr>
        <p:spPr>
          <a:xfrm>
            <a:off x="2143125" y="685800"/>
            <a:ext cx="2572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33589c522b4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75" name="Google Shape;37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429c79743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429c79743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3429c79743c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429c79743c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429c79743c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3429c79743c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429c79743c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429c79743c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3429c79743c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29c79743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429c79743c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429c79743c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21" name="Google Shape;4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589c522b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3589c522b4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33589c522b4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3589c522b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3589c522b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33589c522b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f40dccf56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f40dccf56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33f40dccf56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hyperlink" Target="https://www.linkedin.com/in/brooklynashwell?lipi=urn%3Ali%3Apage%3Ad_flagship3_profile_view_base_contact_details%3BVhblNfoXTFWiYp4zaq6LjA%3D%3D"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l.link/EJlHLW"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hyperlink" Target="https://www.amfmconsulting.com/" TargetMode="External"/><Relationship Id="rId7"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pemac.org/civicrm/event/info%3Fid%3D823%26reset%3D1" TargetMode="External"/><Relationship Id="rId5" Type="http://schemas.openxmlformats.org/officeDocument/2006/relationships/hyperlink" Target="https://ihmcanada.net/events/2025-conference/overview" TargetMode="External"/><Relationship Id="rId4" Type="http://schemas.openxmlformats.org/officeDocument/2006/relationships/hyperlink" Target="https://informaconnect.com/pm-springfes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naturl.link/cRyio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hyperlink" Target="https://www.amfmconsulting.com/" TargetMode="Externa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amfmconsulting.com/cappuccinoevent" TargetMode="External"/><Relationship Id="rId5" Type="http://schemas.openxmlformats.org/officeDocument/2006/relationships/image" Target="../media/image61.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hyperlink" Target="https://www.linkedin.com/in/brooklynashwell?lipi=urn%3Ali%3Apage%3Ad_flagship3_profile_view_base_contact_details%3BVhblNfoXTFWiYp4zaq6LjA%3D%3D"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p:nvPr/>
        </p:nvSpPr>
        <p:spPr>
          <a:xfrm>
            <a:off x="4189952" y="0"/>
            <a:ext cx="0" cy="274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 name="Google Shape;92;p15"/>
          <p:cNvSpPr/>
          <p:nvPr/>
        </p:nvSpPr>
        <p:spPr>
          <a:xfrm>
            <a:off x="4666083" y="351147"/>
            <a:ext cx="7751412" cy="504699"/>
          </a:xfrm>
          <a:prstGeom prst="rect">
            <a:avLst/>
          </a:prstGeom>
          <a:noFill/>
          <a:ln>
            <a:noFill/>
          </a:ln>
        </p:spPr>
        <p:txBody>
          <a:bodyPr spcFirstLastPara="1" wrap="square" lIns="0" tIns="0" rIns="0" bIns="0" anchor="t" anchorCtr="0">
            <a:noAutofit/>
          </a:bodyPr>
          <a:lstStyle/>
          <a:p>
            <a:pPr marL="0" marR="0" lvl="0" indent="0" algn="l" rtl="0">
              <a:lnSpc>
                <a:spcPct val="106506"/>
              </a:lnSpc>
              <a:spcBef>
                <a:spcPts val="0"/>
              </a:spcBef>
              <a:spcAft>
                <a:spcPts val="0"/>
              </a:spcAft>
              <a:buClr>
                <a:srgbClr val="181818"/>
              </a:buClr>
              <a:buSzPts val="3750"/>
              <a:buFont typeface="Playfair Display"/>
              <a:buNone/>
            </a:pPr>
            <a:r>
              <a:rPr lang="en-US" sz="3750">
                <a:solidFill>
                  <a:srgbClr val="181818"/>
                </a:solidFill>
                <a:latin typeface="Playfair Display"/>
                <a:ea typeface="Playfair Display"/>
                <a:cs typeface="Playfair Display"/>
                <a:sym typeface="Playfair Display"/>
              </a:rPr>
              <a:t>Land Acknowledgement</a:t>
            </a:r>
            <a:endParaRPr sz="1800">
              <a:solidFill>
                <a:schemeClr val="dk1"/>
              </a:solidFill>
              <a:latin typeface="Arial"/>
              <a:ea typeface="Arial"/>
              <a:cs typeface="Arial"/>
              <a:sym typeface="Arial"/>
            </a:endParaRPr>
          </a:p>
        </p:txBody>
      </p:sp>
      <p:sp>
        <p:nvSpPr>
          <p:cNvPr id="93" name="Google Shape;93;p15"/>
          <p:cNvSpPr/>
          <p:nvPr/>
        </p:nvSpPr>
        <p:spPr>
          <a:xfrm>
            <a:off x="0" y="0"/>
            <a:ext cx="4199475" cy="6865808"/>
          </a:xfrm>
          <a:prstGeom prst="rect">
            <a:avLst/>
          </a:prstGeom>
          <a:solidFill>
            <a:srgbClr val="EDF1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4" name="Google Shape;94;p15" descr="preencoded.png"/>
          <p:cNvPicPr preferRelativeResize="0"/>
          <p:nvPr/>
        </p:nvPicPr>
        <p:blipFill rotWithShape="1">
          <a:blip r:embed="rId3">
            <a:alphaModFix/>
          </a:blip>
          <a:srcRect l="29612" r="29612"/>
          <a:stretch/>
        </p:blipFill>
        <p:spPr>
          <a:xfrm>
            <a:off x="0" y="0"/>
            <a:ext cx="4199475" cy="6865808"/>
          </a:xfrm>
          <a:prstGeom prst="rect">
            <a:avLst/>
          </a:prstGeom>
          <a:noFill/>
          <a:ln>
            <a:noFill/>
          </a:ln>
        </p:spPr>
      </p:pic>
      <p:sp>
        <p:nvSpPr>
          <p:cNvPr id="95" name="Google Shape;95;p15"/>
          <p:cNvSpPr/>
          <p:nvPr/>
        </p:nvSpPr>
        <p:spPr>
          <a:xfrm>
            <a:off x="4951762" y="1788467"/>
            <a:ext cx="7122919" cy="1218895"/>
          </a:xfrm>
          <a:prstGeom prst="rect">
            <a:avLst/>
          </a:prstGeom>
          <a:noFill/>
          <a:ln>
            <a:noFill/>
          </a:ln>
        </p:spPr>
        <p:txBody>
          <a:bodyPr spcFirstLastPara="1" wrap="square" lIns="0" tIns="0" rIns="0" bIns="0" anchor="t" anchorCtr="0">
            <a:noAutofit/>
          </a:bodyPr>
          <a:lstStyle/>
          <a:p>
            <a:pPr marL="0" marR="0" lvl="0" indent="0" algn="l" rtl="0">
              <a:lnSpc>
                <a:spcPct val="158366"/>
              </a:lnSpc>
              <a:spcBef>
                <a:spcPts val="0"/>
              </a:spcBef>
              <a:spcAft>
                <a:spcPts val="0"/>
              </a:spcAft>
              <a:buClr>
                <a:srgbClr val="181818"/>
              </a:buClr>
              <a:buSzPts val="1530"/>
              <a:buFont typeface="Roboto"/>
              <a:buNone/>
            </a:pPr>
            <a:r>
              <a:rPr lang="en-US" sz="1530">
                <a:solidFill>
                  <a:srgbClr val="181818"/>
                </a:solidFill>
                <a:latin typeface="Roboto"/>
                <a:ea typeface="Roboto"/>
                <a:cs typeface="Roboto"/>
                <a:sym typeface="Roboto"/>
              </a:rPr>
              <a:t>We acknowledge that the land on which we gather is the traditional territory of many nations. We recognize the longstanding relationships between the Indigenous peoples of this place, including the Anishinaabe, Haudenosaunee, Huron-Wendat, and Métis peoples.</a:t>
            </a:r>
            <a:endParaRPr sz="1800">
              <a:solidFill>
                <a:schemeClr val="dk1"/>
              </a:solidFill>
              <a:latin typeface="Arial"/>
              <a:ea typeface="Arial"/>
              <a:cs typeface="Arial"/>
              <a:sym typeface="Arial"/>
            </a:endParaRPr>
          </a:p>
        </p:txBody>
      </p:sp>
      <p:sp>
        <p:nvSpPr>
          <p:cNvPr id="96" name="Google Shape;96;p15"/>
          <p:cNvSpPr/>
          <p:nvPr/>
        </p:nvSpPr>
        <p:spPr>
          <a:xfrm>
            <a:off x="4951762" y="3125056"/>
            <a:ext cx="7122919" cy="1218895"/>
          </a:xfrm>
          <a:prstGeom prst="rect">
            <a:avLst/>
          </a:prstGeom>
          <a:noFill/>
          <a:ln>
            <a:noFill/>
          </a:ln>
        </p:spPr>
        <p:txBody>
          <a:bodyPr spcFirstLastPara="1" wrap="square" lIns="0" tIns="0" rIns="0" bIns="0" anchor="t" anchorCtr="0">
            <a:noAutofit/>
          </a:bodyPr>
          <a:lstStyle/>
          <a:p>
            <a:pPr marL="0" marR="0" lvl="0" indent="0" algn="l" rtl="0">
              <a:lnSpc>
                <a:spcPct val="158366"/>
              </a:lnSpc>
              <a:spcBef>
                <a:spcPts val="0"/>
              </a:spcBef>
              <a:spcAft>
                <a:spcPts val="0"/>
              </a:spcAft>
              <a:buClr>
                <a:srgbClr val="181818"/>
              </a:buClr>
              <a:buSzPts val="1530"/>
              <a:buFont typeface="Roboto"/>
              <a:buNone/>
            </a:pPr>
            <a:r>
              <a:rPr lang="en-US" sz="1530">
                <a:solidFill>
                  <a:srgbClr val="181818"/>
                </a:solidFill>
                <a:latin typeface="Roboto"/>
                <a:ea typeface="Roboto"/>
                <a:cs typeface="Roboto"/>
                <a:sym typeface="Roboto"/>
              </a:rPr>
              <a:t>This land, also referred to as Tkaronto, has been a meeting place for many Indigenous nations long before the arrival of settlers, and it continues to be home to diverse Indigenous communities today. We are grateful to have the opportunity to live and work on this land.</a:t>
            </a:r>
            <a:endParaRPr sz="1800">
              <a:solidFill>
                <a:schemeClr val="dk1"/>
              </a:solidFill>
              <a:latin typeface="Arial"/>
              <a:ea typeface="Arial"/>
              <a:cs typeface="Arial"/>
              <a:sym typeface="Arial"/>
            </a:endParaRPr>
          </a:p>
        </p:txBody>
      </p:sp>
      <p:sp>
        <p:nvSpPr>
          <p:cNvPr id="97" name="Google Shape;97;p15"/>
          <p:cNvSpPr/>
          <p:nvPr/>
        </p:nvSpPr>
        <p:spPr>
          <a:xfrm>
            <a:off x="4951762" y="4461644"/>
            <a:ext cx="7122919" cy="914171"/>
          </a:xfrm>
          <a:prstGeom prst="rect">
            <a:avLst/>
          </a:prstGeom>
          <a:noFill/>
          <a:ln>
            <a:noFill/>
          </a:ln>
        </p:spPr>
        <p:txBody>
          <a:bodyPr spcFirstLastPara="1" wrap="square" lIns="0" tIns="0" rIns="0" bIns="0" anchor="t" anchorCtr="0">
            <a:noAutofit/>
          </a:bodyPr>
          <a:lstStyle/>
          <a:p>
            <a:pPr marL="0" marR="0" lvl="0" indent="0" algn="l" rtl="0">
              <a:lnSpc>
                <a:spcPct val="158366"/>
              </a:lnSpc>
              <a:spcBef>
                <a:spcPts val="0"/>
              </a:spcBef>
              <a:spcAft>
                <a:spcPts val="0"/>
              </a:spcAft>
              <a:buClr>
                <a:srgbClr val="181818"/>
              </a:buClr>
              <a:buSzPts val="1530"/>
              <a:buFont typeface="Roboto"/>
              <a:buNone/>
            </a:pPr>
            <a:r>
              <a:rPr lang="en-US" sz="1530">
                <a:solidFill>
                  <a:srgbClr val="181818"/>
                </a:solidFill>
                <a:latin typeface="Roboto"/>
                <a:ea typeface="Roboto"/>
                <a:cs typeface="Roboto"/>
                <a:sym typeface="Roboto"/>
              </a:rPr>
              <a:t>We commit to ongoing learning, listening, and supporting the Indigenous communities as we move towards reconciliation and collective healing.</a:t>
            </a:r>
            <a:endParaRPr sz="1800">
              <a:solidFill>
                <a:schemeClr val="dk1"/>
              </a:solidFill>
              <a:latin typeface="Arial"/>
              <a:ea typeface="Arial"/>
              <a:cs typeface="Arial"/>
              <a:sym typeface="Arial"/>
            </a:endParaRPr>
          </a:p>
        </p:txBody>
      </p:sp>
      <p:pic>
        <p:nvPicPr>
          <p:cNvPr id="98" name="Google Shape;98;p15" descr="A cup of coffee with spoons&#10;&#10;Description automatically generated"/>
          <p:cNvPicPr preferRelativeResize="0"/>
          <p:nvPr/>
        </p:nvPicPr>
        <p:blipFill rotWithShape="1">
          <a:blip r:embed="rId4">
            <a:alphaModFix/>
          </a:blip>
          <a:srcRect/>
          <a:stretch/>
        </p:blipFill>
        <p:spPr>
          <a:xfrm>
            <a:off x="10926147" y="5621688"/>
            <a:ext cx="1153700" cy="115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p:nvPr/>
        </p:nvSpPr>
        <p:spPr>
          <a:xfrm>
            <a:off x="4394700" y="1572525"/>
            <a:ext cx="34026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a:solidFill>
                  <a:schemeClr val="dk1"/>
                </a:solidFill>
                <a:latin typeface="Roboto"/>
                <a:ea typeface="Roboto"/>
                <a:cs typeface="Roboto"/>
                <a:sym typeface="Roboto"/>
              </a:rPr>
              <a:t>I Love My Job</a:t>
            </a:r>
            <a:endParaRPr sz="4000" b="1">
              <a:solidFill>
                <a:schemeClr val="dk1"/>
              </a:solidFill>
              <a:latin typeface="Roboto"/>
              <a:ea typeface="Roboto"/>
              <a:cs typeface="Roboto"/>
              <a:sym typeface="Roboto"/>
            </a:endParaRPr>
          </a:p>
          <a:p>
            <a:pPr marL="0" lvl="0" indent="0" algn="l" rtl="0">
              <a:spcBef>
                <a:spcPts val="0"/>
              </a:spcBef>
              <a:spcAft>
                <a:spcPts val="0"/>
              </a:spcAft>
              <a:buNone/>
            </a:pPr>
            <a:endParaRPr sz="4000" b="1">
              <a:solidFill>
                <a:schemeClr val="dk1"/>
              </a:solidFill>
              <a:latin typeface="Roboto"/>
              <a:ea typeface="Roboto"/>
              <a:cs typeface="Roboto"/>
              <a:sym typeface="Roboto"/>
            </a:endParaRPr>
          </a:p>
          <a:p>
            <a:pPr marL="0" lvl="0" indent="0" algn="l" rtl="0">
              <a:spcBef>
                <a:spcPts val="0"/>
              </a:spcBef>
              <a:spcAft>
                <a:spcPts val="0"/>
              </a:spcAft>
              <a:buNone/>
            </a:pPr>
            <a:r>
              <a:rPr lang="en-US" sz="4000" b="1">
                <a:solidFill>
                  <a:schemeClr val="dk1"/>
                </a:solidFill>
                <a:latin typeface="Roboto"/>
                <a:ea typeface="Roboto"/>
                <a:cs typeface="Roboto"/>
                <a:sym typeface="Roboto"/>
              </a:rPr>
              <a:t>yes</a:t>
            </a:r>
            <a:endParaRPr sz="4000" b="1">
              <a:solidFill>
                <a:schemeClr val="dk1"/>
              </a:solidFill>
              <a:latin typeface="Roboto"/>
              <a:ea typeface="Roboto"/>
              <a:cs typeface="Roboto"/>
              <a:sym typeface="Roboto"/>
            </a:endParaRPr>
          </a:p>
          <a:p>
            <a:pPr marL="0" lvl="0" indent="0" algn="l" rtl="0">
              <a:spcBef>
                <a:spcPts val="0"/>
              </a:spcBef>
              <a:spcAft>
                <a:spcPts val="0"/>
              </a:spcAft>
              <a:buNone/>
            </a:pPr>
            <a:r>
              <a:rPr lang="en-US" sz="4000" b="1">
                <a:solidFill>
                  <a:schemeClr val="dk1"/>
                </a:solidFill>
                <a:latin typeface="Roboto"/>
                <a:ea typeface="Roboto"/>
                <a:cs typeface="Roboto"/>
                <a:sym typeface="Roboto"/>
              </a:rPr>
              <a:t>no</a:t>
            </a:r>
            <a:endParaRPr sz="4000" b="1">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5"/>
          <p:cNvSpPr txBox="1"/>
          <p:nvPr/>
        </p:nvSpPr>
        <p:spPr>
          <a:xfrm>
            <a:off x="677750" y="545375"/>
            <a:ext cx="89802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Roboto"/>
                <a:ea typeface="Roboto"/>
                <a:cs typeface="Roboto"/>
                <a:sym typeface="Roboto"/>
              </a:rPr>
              <a:t>How Long Have You Had Your Current Job?</a:t>
            </a:r>
            <a:endParaRPr sz="2800">
              <a:solidFill>
                <a:schemeClr val="dk1"/>
              </a:solidFill>
              <a:latin typeface="Roboto"/>
              <a:ea typeface="Roboto"/>
              <a:cs typeface="Roboto"/>
              <a:sym typeface="Roboto"/>
            </a:endParaRPr>
          </a:p>
          <a:p>
            <a:pPr marL="0" lvl="0" indent="0" algn="l" rtl="0">
              <a:spcBef>
                <a:spcPts val="0"/>
              </a:spcBef>
              <a:spcAft>
                <a:spcPts val="0"/>
              </a:spcAft>
              <a:buNone/>
            </a:pPr>
            <a:endParaRPr sz="2800">
              <a:solidFill>
                <a:schemeClr val="dk1"/>
              </a:solidFill>
              <a:latin typeface="Roboto"/>
              <a:ea typeface="Roboto"/>
              <a:cs typeface="Roboto"/>
              <a:sym typeface="Roboto"/>
            </a:endParaRPr>
          </a:p>
          <a:p>
            <a:pPr marL="457200" lvl="0" indent="-406400" algn="l" rtl="0">
              <a:spcBef>
                <a:spcPts val="0"/>
              </a:spcBef>
              <a:spcAft>
                <a:spcPts val="0"/>
              </a:spcAft>
              <a:buClr>
                <a:schemeClr val="dk1"/>
              </a:buClr>
              <a:buSzPts val="2800"/>
              <a:buFont typeface="Roboto"/>
              <a:buChar char="-"/>
            </a:pPr>
            <a:r>
              <a:rPr lang="en-US" sz="2800">
                <a:solidFill>
                  <a:schemeClr val="dk1"/>
                </a:solidFill>
                <a:latin typeface="Roboto"/>
                <a:ea typeface="Roboto"/>
                <a:cs typeface="Roboto"/>
                <a:sym typeface="Roboto"/>
              </a:rPr>
              <a:t>less than 12 months</a:t>
            </a:r>
            <a:endParaRPr sz="2800">
              <a:solidFill>
                <a:schemeClr val="dk1"/>
              </a:solidFill>
              <a:latin typeface="Roboto"/>
              <a:ea typeface="Roboto"/>
              <a:cs typeface="Roboto"/>
              <a:sym typeface="Roboto"/>
            </a:endParaRPr>
          </a:p>
          <a:p>
            <a:pPr marL="457200" lvl="0" indent="-406400" algn="l" rtl="0">
              <a:spcBef>
                <a:spcPts val="0"/>
              </a:spcBef>
              <a:spcAft>
                <a:spcPts val="0"/>
              </a:spcAft>
              <a:buClr>
                <a:schemeClr val="dk1"/>
              </a:buClr>
              <a:buSzPts val="2800"/>
              <a:buFont typeface="Roboto"/>
              <a:buChar char="-"/>
            </a:pPr>
            <a:r>
              <a:rPr lang="en-US" sz="2800">
                <a:solidFill>
                  <a:schemeClr val="dk1"/>
                </a:solidFill>
                <a:latin typeface="Roboto"/>
                <a:ea typeface="Roboto"/>
                <a:cs typeface="Roboto"/>
                <a:sym typeface="Roboto"/>
              </a:rPr>
              <a:t>1-3 years</a:t>
            </a:r>
            <a:endParaRPr sz="2800">
              <a:solidFill>
                <a:schemeClr val="dk1"/>
              </a:solidFill>
              <a:latin typeface="Roboto"/>
              <a:ea typeface="Roboto"/>
              <a:cs typeface="Roboto"/>
              <a:sym typeface="Roboto"/>
            </a:endParaRPr>
          </a:p>
          <a:p>
            <a:pPr marL="457200" lvl="0" indent="-406400" algn="l" rtl="0">
              <a:spcBef>
                <a:spcPts val="0"/>
              </a:spcBef>
              <a:spcAft>
                <a:spcPts val="0"/>
              </a:spcAft>
              <a:buClr>
                <a:schemeClr val="dk1"/>
              </a:buClr>
              <a:buSzPts val="2800"/>
              <a:buFont typeface="Roboto"/>
              <a:buChar char="-"/>
            </a:pPr>
            <a:r>
              <a:rPr lang="en-US" sz="2800">
                <a:solidFill>
                  <a:schemeClr val="dk1"/>
                </a:solidFill>
                <a:latin typeface="Roboto"/>
                <a:ea typeface="Roboto"/>
                <a:cs typeface="Roboto"/>
                <a:sym typeface="Roboto"/>
              </a:rPr>
              <a:t>4-10 years</a:t>
            </a:r>
            <a:endParaRPr sz="2800">
              <a:solidFill>
                <a:schemeClr val="dk1"/>
              </a:solidFill>
              <a:latin typeface="Roboto"/>
              <a:ea typeface="Roboto"/>
              <a:cs typeface="Roboto"/>
              <a:sym typeface="Roboto"/>
            </a:endParaRPr>
          </a:p>
          <a:p>
            <a:pPr marL="457200" lvl="0" indent="-406400" algn="l" rtl="0">
              <a:spcBef>
                <a:spcPts val="0"/>
              </a:spcBef>
              <a:spcAft>
                <a:spcPts val="0"/>
              </a:spcAft>
              <a:buClr>
                <a:schemeClr val="dk1"/>
              </a:buClr>
              <a:buSzPts val="2800"/>
              <a:buFont typeface="Roboto"/>
              <a:buChar char="-"/>
            </a:pPr>
            <a:r>
              <a:rPr lang="en-US" sz="2800">
                <a:solidFill>
                  <a:schemeClr val="dk1"/>
                </a:solidFill>
                <a:latin typeface="Roboto"/>
                <a:ea typeface="Roboto"/>
                <a:cs typeface="Roboto"/>
                <a:sym typeface="Roboto"/>
              </a:rPr>
              <a:t>10+ years </a:t>
            </a:r>
            <a:endParaRPr sz="2800">
              <a:solidFill>
                <a:schemeClr val="dk1"/>
              </a:solidFill>
              <a:latin typeface="Roboto"/>
              <a:ea typeface="Roboto"/>
              <a:cs typeface="Roboto"/>
              <a:sym typeface="Roboto"/>
            </a:endParaRPr>
          </a:p>
          <a:p>
            <a:pPr marL="0" lvl="0" indent="0" algn="l" rtl="0">
              <a:spcBef>
                <a:spcPts val="0"/>
              </a:spcBef>
              <a:spcAft>
                <a:spcPts val="0"/>
              </a:spcAft>
              <a:buNone/>
            </a:pPr>
            <a:endParaRPr sz="2800">
              <a:solidFill>
                <a:schemeClr val="dk1"/>
              </a:solidFill>
              <a:latin typeface="Roboto"/>
              <a:ea typeface="Roboto"/>
              <a:cs typeface="Roboto"/>
              <a:sym typeface="Roboto"/>
            </a:endParaRPr>
          </a:p>
          <a:p>
            <a:pPr marL="0" lvl="0" indent="0" algn="l" rtl="0">
              <a:spcBef>
                <a:spcPts val="0"/>
              </a:spcBef>
              <a:spcAft>
                <a:spcPts val="0"/>
              </a:spcAft>
              <a:buNone/>
            </a:pPr>
            <a:endParaRPr sz="2800">
              <a:solidFill>
                <a:schemeClr val="dk1"/>
              </a:solidFill>
              <a:highlight>
                <a:srgbClr val="FF9900"/>
              </a:highlight>
              <a:latin typeface="Roboto"/>
              <a:ea typeface="Roboto"/>
              <a:cs typeface="Roboto"/>
              <a:sym typeface="Roboto"/>
            </a:endParaRPr>
          </a:p>
          <a:p>
            <a:pPr marL="0" lvl="0" indent="0" algn="l" rtl="0">
              <a:spcBef>
                <a:spcPts val="0"/>
              </a:spcBef>
              <a:spcAft>
                <a:spcPts val="0"/>
              </a:spcAft>
              <a:buNone/>
            </a:pPr>
            <a:endParaRPr sz="28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txBox="1"/>
          <p:nvPr/>
        </p:nvSpPr>
        <p:spPr>
          <a:xfrm>
            <a:off x="737100" y="635950"/>
            <a:ext cx="102489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How Does the Thought of Leaving Your Current Job Make You Feel Emotionally?</a:t>
            </a:r>
            <a:endParaRPr sz="2800">
              <a:solidFill>
                <a:schemeClr val="dk1"/>
              </a:solidFill>
            </a:endParaRPr>
          </a:p>
          <a:p>
            <a:pPr marL="0" lvl="0" indent="0" algn="l" rtl="0">
              <a:spcBef>
                <a:spcPts val="0"/>
              </a:spcBef>
              <a:spcAft>
                <a:spcPts val="0"/>
              </a:spcAft>
              <a:buNone/>
            </a:pPr>
            <a:endParaRPr sz="2800">
              <a:solidFill>
                <a:schemeClr val="dk1"/>
              </a:solidFill>
            </a:endParaRPr>
          </a:p>
          <a:p>
            <a:pPr marL="0" lvl="0" indent="0" algn="l" rtl="0">
              <a:spcBef>
                <a:spcPts val="0"/>
              </a:spcBef>
              <a:spcAft>
                <a:spcPts val="0"/>
              </a:spcAft>
              <a:buNone/>
            </a:pPr>
            <a:r>
              <a:rPr lang="en-US" sz="2800">
                <a:solidFill>
                  <a:schemeClr val="dk1"/>
                </a:solidFill>
              </a:rPr>
              <a:t>Ecstatic</a:t>
            </a:r>
            <a:endParaRPr sz="2800">
              <a:solidFill>
                <a:schemeClr val="dk1"/>
              </a:solidFill>
            </a:endParaRPr>
          </a:p>
          <a:p>
            <a:pPr marL="0" lvl="0" indent="0" algn="l" rtl="0">
              <a:spcBef>
                <a:spcPts val="0"/>
              </a:spcBef>
              <a:spcAft>
                <a:spcPts val="0"/>
              </a:spcAft>
              <a:buNone/>
            </a:pPr>
            <a:r>
              <a:rPr lang="en-US" sz="2800">
                <a:solidFill>
                  <a:schemeClr val="dk1"/>
                </a:solidFill>
              </a:rPr>
              <a:t>Very Sad</a:t>
            </a:r>
            <a:endParaRPr sz="2800">
              <a:solidFill>
                <a:schemeClr val="dk1"/>
              </a:solidFill>
            </a:endParaRPr>
          </a:p>
          <a:p>
            <a:pPr marL="0" lvl="0" indent="0" algn="l" rtl="0">
              <a:spcBef>
                <a:spcPts val="0"/>
              </a:spcBef>
              <a:spcAft>
                <a:spcPts val="0"/>
              </a:spcAft>
              <a:buNone/>
            </a:pPr>
            <a:r>
              <a:rPr lang="en-US" sz="2800">
                <a:solidFill>
                  <a:schemeClr val="dk1"/>
                </a:solidFill>
              </a:rPr>
              <a:t>So-So</a:t>
            </a:r>
            <a:endParaRPr sz="2800">
              <a:solidFill>
                <a:schemeClr val="dk1"/>
              </a:solidFill>
            </a:endParaRPr>
          </a:p>
          <a:p>
            <a:pPr marL="0" lvl="0" indent="0" algn="l" rtl="0">
              <a:spcBef>
                <a:spcPts val="0"/>
              </a:spcBef>
              <a:spcAft>
                <a:spcPts val="0"/>
              </a:spcAft>
              <a:buNone/>
            </a:pPr>
            <a:endParaRPr sz="2800">
              <a:solidFill>
                <a:schemeClr val="dk1"/>
              </a:solidFill>
            </a:endParaRPr>
          </a:p>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p:nvPr/>
        </p:nvSpPr>
        <p:spPr>
          <a:xfrm>
            <a:off x="600700" y="538325"/>
            <a:ext cx="796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Roboto"/>
                <a:ea typeface="Roboto"/>
                <a:cs typeface="Roboto"/>
                <a:sym typeface="Roboto"/>
              </a:rPr>
              <a:t>What Do You Believe to Be Your Greatest Challenge in Your Current Job?</a:t>
            </a:r>
            <a:endParaRPr sz="28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5300" dirty="0"/>
              <a:t>Key Criteria for Successful Employee - Employer Relationship</a:t>
            </a:r>
            <a:endParaRPr sz="5300" dirty="0"/>
          </a:p>
        </p:txBody>
      </p:sp>
      <p:sp>
        <p:nvSpPr>
          <p:cNvPr id="233" name="Google Shape;233;p2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61950" algn="l" rtl="0">
              <a:lnSpc>
                <a:spcPct val="115000"/>
              </a:lnSpc>
              <a:spcBef>
                <a:spcPts val="1200"/>
              </a:spcBef>
              <a:spcAft>
                <a:spcPts val="0"/>
              </a:spcAft>
              <a:buClr>
                <a:srgbClr val="3A3238"/>
              </a:buClr>
              <a:buSzPts val="2100"/>
              <a:buChar char="●"/>
            </a:pPr>
            <a:r>
              <a:rPr lang="en-US" sz="2200" b="1">
                <a:solidFill>
                  <a:srgbClr val="3A3238"/>
                </a:solidFill>
                <a:highlight>
                  <a:srgbClr val="FFFFFF"/>
                </a:highlight>
                <a:latin typeface="Lato"/>
                <a:ea typeface="Lato"/>
                <a:cs typeface="Lato"/>
                <a:sym typeface="Lato"/>
              </a:rPr>
              <a:t>Improved employee retention</a:t>
            </a:r>
            <a:endParaRPr sz="2200" b="1">
              <a:solidFill>
                <a:srgbClr val="3A3238"/>
              </a:solidFill>
              <a:highlight>
                <a:srgbClr val="FFFFFF"/>
              </a:highlight>
              <a:latin typeface="Lato"/>
              <a:ea typeface="Lato"/>
              <a:cs typeface="Lato"/>
              <a:sym typeface="Lato"/>
            </a:endParaRPr>
          </a:p>
          <a:p>
            <a:pPr marL="457200" lvl="0" indent="-361950" algn="l" rtl="0">
              <a:lnSpc>
                <a:spcPct val="115000"/>
              </a:lnSpc>
              <a:spcBef>
                <a:spcPts val="0"/>
              </a:spcBef>
              <a:spcAft>
                <a:spcPts val="0"/>
              </a:spcAft>
              <a:buClr>
                <a:srgbClr val="3A3238"/>
              </a:buClr>
              <a:buSzPts val="2100"/>
              <a:buChar char="●"/>
            </a:pPr>
            <a:r>
              <a:rPr lang="en-US" sz="2200" b="1">
                <a:solidFill>
                  <a:srgbClr val="3A3238"/>
                </a:solidFill>
                <a:highlight>
                  <a:srgbClr val="FFFFFF"/>
                </a:highlight>
                <a:latin typeface="Lato"/>
                <a:ea typeface="Lato"/>
                <a:cs typeface="Lato"/>
                <a:sym typeface="Lato"/>
              </a:rPr>
              <a:t>Increased productivity</a:t>
            </a:r>
            <a:endParaRPr sz="2200" b="1">
              <a:solidFill>
                <a:srgbClr val="3A3238"/>
              </a:solidFill>
              <a:highlight>
                <a:srgbClr val="FFFFFF"/>
              </a:highlight>
              <a:latin typeface="Lato"/>
              <a:ea typeface="Lato"/>
              <a:cs typeface="Lato"/>
              <a:sym typeface="Lato"/>
            </a:endParaRPr>
          </a:p>
          <a:p>
            <a:pPr marL="457200" lvl="0" indent="-361950" algn="l" rtl="0">
              <a:lnSpc>
                <a:spcPct val="115000"/>
              </a:lnSpc>
              <a:spcBef>
                <a:spcPts val="0"/>
              </a:spcBef>
              <a:spcAft>
                <a:spcPts val="0"/>
              </a:spcAft>
              <a:buClr>
                <a:srgbClr val="3A3238"/>
              </a:buClr>
              <a:buSzPts val="2100"/>
              <a:buChar char="●"/>
            </a:pPr>
            <a:r>
              <a:rPr lang="en-US" sz="2200" b="1">
                <a:solidFill>
                  <a:srgbClr val="3A3238"/>
                </a:solidFill>
                <a:highlight>
                  <a:srgbClr val="FFFFFF"/>
                </a:highlight>
                <a:latin typeface="Lato"/>
                <a:ea typeface="Lato"/>
                <a:cs typeface="Lato"/>
                <a:sym typeface="Lato"/>
              </a:rPr>
              <a:t>Effective communication</a:t>
            </a:r>
            <a:endParaRPr sz="2200" b="1">
              <a:solidFill>
                <a:srgbClr val="3A3238"/>
              </a:solidFill>
              <a:highlight>
                <a:srgbClr val="FFFFFF"/>
              </a:highlight>
              <a:latin typeface="Lato"/>
              <a:ea typeface="Lato"/>
              <a:cs typeface="Lato"/>
              <a:sym typeface="Lato"/>
            </a:endParaRPr>
          </a:p>
          <a:p>
            <a:pPr marL="457200" lvl="0" indent="-361950" algn="l" rtl="0">
              <a:lnSpc>
                <a:spcPct val="115000"/>
              </a:lnSpc>
              <a:spcBef>
                <a:spcPts val="0"/>
              </a:spcBef>
              <a:spcAft>
                <a:spcPts val="0"/>
              </a:spcAft>
              <a:buClr>
                <a:srgbClr val="3A3238"/>
              </a:buClr>
              <a:buSzPts val="2100"/>
              <a:buChar char="●"/>
            </a:pPr>
            <a:r>
              <a:rPr lang="en-US" sz="2200" b="1">
                <a:solidFill>
                  <a:srgbClr val="3A3238"/>
                </a:solidFill>
                <a:highlight>
                  <a:srgbClr val="FFFFFF"/>
                </a:highlight>
                <a:latin typeface="Lato"/>
                <a:ea typeface="Lato"/>
                <a:cs typeface="Lato"/>
                <a:sym typeface="Lato"/>
              </a:rPr>
              <a:t>Employee well-being</a:t>
            </a:r>
            <a:endParaRPr sz="2200" b="1">
              <a:solidFill>
                <a:srgbClr val="3A3238"/>
              </a:solidFill>
              <a:highlight>
                <a:srgbClr val="FFFFFF"/>
              </a:highlight>
              <a:latin typeface="Lato"/>
              <a:ea typeface="Lato"/>
              <a:cs typeface="Lato"/>
              <a:sym typeface="Lato"/>
            </a:endParaRPr>
          </a:p>
          <a:p>
            <a:pPr marL="457200" lvl="0" indent="-368300" algn="l" rtl="0">
              <a:lnSpc>
                <a:spcPct val="115000"/>
              </a:lnSpc>
              <a:spcBef>
                <a:spcPts val="0"/>
              </a:spcBef>
              <a:spcAft>
                <a:spcPts val="0"/>
              </a:spcAft>
              <a:buClr>
                <a:srgbClr val="3A3238"/>
              </a:buClr>
              <a:buSzPts val="2200"/>
              <a:buFont typeface="Lato"/>
              <a:buChar char="●"/>
            </a:pPr>
            <a:r>
              <a:rPr lang="en-US" sz="2200" b="1">
                <a:solidFill>
                  <a:srgbClr val="3A3238"/>
                </a:solidFill>
                <a:highlight>
                  <a:srgbClr val="FFFFFF"/>
                </a:highlight>
                <a:latin typeface="Lato"/>
                <a:ea typeface="Lato"/>
                <a:cs typeface="Lato"/>
                <a:sym typeface="Lato"/>
              </a:rPr>
              <a:t>Corporate Culture and Values</a:t>
            </a:r>
            <a:endParaRPr sz="2200" b="1">
              <a:solidFill>
                <a:srgbClr val="3A3238"/>
              </a:solidFill>
              <a:highlight>
                <a:srgbClr val="FFFFFF"/>
              </a:highlight>
              <a:latin typeface="Lato"/>
              <a:ea typeface="Lato"/>
              <a:cs typeface="Lato"/>
              <a:sym typeface="Lato"/>
            </a:endParaRPr>
          </a:p>
          <a:p>
            <a:pPr marL="0" lvl="0" indent="0" algn="l" rtl="0">
              <a:spcBef>
                <a:spcPts val="1200"/>
              </a:spcBef>
              <a:spcAft>
                <a:spcPts val="0"/>
              </a:spcAft>
              <a:buNone/>
            </a:pPr>
            <a:endParaRPr sz="3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graphicFrame>
        <p:nvGraphicFramePr>
          <p:cNvPr id="239" name="Google Shape;239;p29"/>
          <p:cNvGraphicFramePr/>
          <p:nvPr/>
        </p:nvGraphicFramePr>
        <p:xfrm>
          <a:off x="6194100" y="359875"/>
          <a:ext cx="3000000" cy="3000000"/>
        </p:xfrm>
        <a:graphic>
          <a:graphicData uri="http://schemas.openxmlformats.org/drawingml/2006/table">
            <a:tbl>
              <a:tblPr>
                <a:noFill/>
                <a:tableStyleId>{C9E82900-DE0B-49A1-B66A-751202CB8CE1}</a:tableStyleId>
              </a:tblPr>
              <a:tblGrid>
                <a:gridCol w="4435875">
                  <a:extLst>
                    <a:ext uri="{9D8B030D-6E8A-4147-A177-3AD203B41FA5}">
                      <a16:colId xmlns:a16="http://schemas.microsoft.com/office/drawing/2014/main" val="20000"/>
                    </a:ext>
                  </a:extLst>
                </a:gridCol>
                <a:gridCol w="729000">
                  <a:extLst>
                    <a:ext uri="{9D8B030D-6E8A-4147-A177-3AD203B41FA5}">
                      <a16:colId xmlns:a16="http://schemas.microsoft.com/office/drawing/2014/main" val="20001"/>
                    </a:ext>
                  </a:extLst>
                </a:gridCol>
                <a:gridCol w="610250">
                  <a:extLst>
                    <a:ext uri="{9D8B030D-6E8A-4147-A177-3AD203B41FA5}">
                      <a16:colId xmlns:a16="http://schemas.microsoft.com/office/drawing/2014/main" val="20002"/>
                    </a:ext>
                  </a:extLst>
                </a:gridCol>
              </a:tblGrid>
              <a:tr h="598650">
                <a:tc>
                  <a:txBody>
                    <a:bodyPr/>
                    <a:lstStyle/>
                    <a:p>
                      <a:pPr marL="0" lvl="0" indent="0" algn="l" rtl="0">
                        <a:spcBef>
                          <a:spcPts val="0"/>
                        </a:spcBef>
                        <a:spcAft>
                          <a:spcPts val="0"/>
                        </a:spcAft>
                        <a:buNone/>
                      </a:pPr>
                      <a:r>
                        <a:rPr lang="en-US" sz="1850" b="1">
                          <a:solidFill>
                            <a:schemeClr val="dk1"/>
                          </a:solidFill>
                          <a:latin typeface="Roboto"/>
                          <a:ea typeface="Roboto"/>
                          <a:cs typeface="Roboto"/>
                          <a:sym typeface="Roboto"/>
                        </a:rPr>
                        <a:t>Key Criteria</a:t>
                      </a:r>
                      <a:endParaRPr sz="1850" b="1">
                        <a:solidFill>
                          <a:schemeClr val="dk1"/>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US" b="1"/>
                        <a:t>Yes (Stay)</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US" b="1"/>
                        <a:t>No </a:t>
                      </a:r>
                      <a:endParaRPr b="1"/>
                    </a:p>
                    <a:p>
                      <a:pPr marL="0" lvl="0" indent="0" algn="l" rtl="0">
                        <a:spcBef>
                          <a:spcPts val="0"/>
                        </a:spcBef>
                        <a:spcAft>
                          <a:spcPts val="0"/>
                        </a:spcAft>
                        <a:buNone/>
                      </a:pPr>
                      <a:r>
                        <a:rPr lang="en-US" b="1"/>
                        <a:t>(Go)</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105182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Culture</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Do you have positive healthy relationships with people you work with?</a:t>
                      </a:r>
                      <a:endParaRPr sz="1850" b="1">
                        <a:solidFill>
                          <a:schemeClr val="dk1"/>
                        </a:solidFill>
                        <a:latin typeface="Roboto"/>
                        <a:ea typeface="Roboto"/>
                        <a:cs typeface="Roboto"/>
                        <a:sym typeface="Roboto"/>
                      </a:endParaRPr>
                    </a:p>
                  </a:txBody>
                  <a:tcPr marL="91425" marR="91425" marT="91425" marB="91425">
                    <a:lnT w="19050" cap="flat" cmpd="sng">
                      <a:solidFill>
                        <a:srgbClr val="9E9E9E"/>
                      </a:solidFill>
                      <a:prstDash val="solid"/>
                      <a:round/>
                      <a:headEnd type="none" w="sm" len="sm"/>
                      <a:tailEnd type="none" w="sm" len="sm"/>
                    </a:lnT>
                    <a:solidFill>
                      <a:srgbClr val="F3F3F3"/>
                    </a:solidFill>
                  </a:tcPr>
                </a:tc>
                <a:tc>
                  <a:txBody>
                    <a:bodyPr/>
                    <a:lstStyle/>
                    <a:p>
                      <a:pPr marL="0" lvl="0" indent="0" algn="l" rtl="0">
                        <a:spcBef>
                          <a:spcPts val="0"/>
                        </a:spcBef>
                        <a:spcAft>
                          <a:spcPts val="0"/>
                        </a:spcAft>
                        <a:buNone/>
                      </a:pPr>
                      <a:endParaRPr/>
                    </a:p>
                  </a:txBody>
                  <a:tcPr marL="91425" marR="91425" marT="91425" marB="91425">
                    <a:lnT w="19050" cap="flat" cmpd="sng">
                      <a:solidFill>
                        <a:srgbClr val="9E9E9E"/>
                      </a:solidFill>
                      <a:prstDash val="solid"/>
                      <a:round/>
                      <a:headEnd type="none" w="sm" len="sm"/>
                      <a:tailEnd type="none" w="sm" len="sm"/>
                    </a:lnT>
                    <a:solidFill>
                      <a:srgbClr val="F3F3F3"/>
                    </a:solidFill>
                  </a:tcPr>
                </a:tc>
                <a:tc>
                  <a:txBody>
                    <a:bodyPr/>
                    <a:lstStyle/>
                    <a:p>
                      <a:pPr marL="0" lvl="0" indent="0" algn="l" rtl="0">
                        <a:spcBef>
                          <a:spcPts val="0"/>
                        </a:spcBef>
                        <a:spcAft>
                          <a:spcPts val="0"/>
                        </a:spcAft>
                        <a:buNone/>
                      </a:pPr>
                      <a:endParaRPr/>
                    </a:p>
                  </a:txBody>
                  <a:tcPr marL="91425" marR="91425" marT="91425" marB="91425">
                    <a:lnT w="19050" cap="flat" cmpd="sng">
                      <a:solidFill>
                        <a:srgbClr val="9E9E9E"/>
                      </a:solidFill>
                      <a:prstDash val="solid"/>
                      <a:round/>
                      <a:headEnd type="none" w="sm" len="sm"/>
                      <a:tailEnd type="none" w="sm" len="sm"/>
                    </a:lnT>
                    <a:solidFill>
                      <a:srgbClr val="F3F3F3"/>
                    </a:solidFill>
                  </a:tcPr>
                </a:tc>
                <a:extLst>
                  <a:ext uri="{0D108BD9-81ED-4DB2-BD59-A6C34878D82A}">
                    <a16:rowId xmlns:a16="http://schemas.microsoft.com/office/drawing/2014/main" val="10001"/>
                  </a:ext>
                </a:extLst>
              </a:tr>
              <a:tr h="105182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Career Advancements </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Are there opportunities to advance your role? </a:t>
                      </a:r>
                      <a:endParaRPr sz="1850" b="1">
                        <a:solidFill>
                          <a:schemeClr val="dk1"/>
                        </a:solidFill>
                        <a:latin typeface="Roboto"/>
                        <a:ea typeface="Roboto"/>
                        <a:cs typeface="Roboto"/>
                        <a:sym typeface="Roboto"/>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2"/>
                  </a:ext>
                </a:extLst>
              </a:tr>
              <a:tr h="73337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Wage</a:t>
                      </a:r>
                      <a:endParaRPr sz="185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850">
                          <a:solidFill>
                            <a:schemeClr val="dk1"/>
                          </a:solidFill>
                          <a:latin typeface="Roboto"/>
                          <a:ea typeface="Roboto"/>
                          <a:cs typeface="Roboto"/>
                          <a:sym typeface="Roboto"/>
                        </a:rPr>
                        <a:t>Financially, are you satisfied?</a:t>
                      </a:r>
                      <a:endParaRPr sz="1850" b="1">
                        <a:solidFill>
                          <a:schemeClr val="dk1"/>
                        </a:solidFill>
                        <a:latin typeface="Roboto"/>
                        <a:ea typeface="Roboto"/>
                        <a:cs typeface="Roboto"/>
                        <a:sym typeface="Roboto"/>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3"/>
                  </a:ext>
                </a:extLst>
              </a:tr>
              <a:tr h="118252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Work-Life Balance</a:t>
                      </a:r>
                      <a:endParaRPr sz="185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850">
                          <a:solidFill>
                            <a:schemeClr val="dk1"/>
                          </a:solidFill>
                          <a:latin typeface="Roboto"/>
                          <a:ea typeface="Roboto"/>
                          <a:cs typeface="Roboto"/>
                          <a:sym typeface="Roboto"/>
                        </a:rPr>
                        <a:t>Do you resonate with the lifestyle that comes with your position/ this industry?</a:t>
                      </a:r>
                      <a:endParaRPr sz="1850" b="1">
                        <a:solidFill>
                          <a:schemeClr val="dk1"/>
                        </a:solidFill>
                        <a:latin typeface="Roboto"/>
                        <a:ea typeface="Roboto"/>
                        <a:cs typeface="Roboto"/>
                        <a:sym typeface="Roboto"/>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4"/>
                  </a:ext>
                </a:extLst>
              </a:tr>
              <a:tr h="1266950">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Your Alternatives</a:t>
                      </a:r>
                      <a:endParaRPr sz="185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850">
                          <a:solidFill>
                            <a:schemeClr val="dk1"/>
                          </a:solidFill>
                          <a:latin typeface="Roboto"/>
                          <a:ea typeface="Roboto"/>
                          <a:cs typeface="Roboto"/>
                          <a:sym typeface="Roboto"/>
                        </a:rPr>
                        <a:t>Do you need this job? or are there alternatives?</a:t>
                      </a:r>
                      <a:endParaRPr sz="1850" b="1">
                        <a:solidFill>
                          <a:schemeClr val="dk1"/>
                        </a:solidFill>
                        <a:latin typeface="Roboto"/>
                        <a:ea typeface="Roboto"/>
                        <a:cs typeface="Roboto"/>
                        <a:sym typeface="Roboto"/>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5"/>
                  </a:ext>
                </a:extLst>
              </a:tr>
            </a:tbl>
          </a:graphicData>
        </a:graphic>
      </p:graphicFrame>
      <p:graphicFrame>
        <p:nvGraphicFramePr>
          <p:cNvPr id="240" name="Google Shape;240;p29"/>
          <p:cNvGraphicFramePr/>
          <p:nvPr/>
        </p:nvGraphicFramePr>
        <p:xfrm>
          <a:off x="249275" y="1308075"/>
          <a:ext cx="3000000" cy="3000000"/>
        </p:xfrm>
        <a:graphic>
          <a:graphicData uri="http://schemas.openxmlformats.org/drawingml/2006/table">
            <a:tbl>
              <a:tblPr>
                <a:noFill/>
                <a:tableStyleId>{C9E82900-DE0B-49A1-B66A-751202CB8CE1}</a:tableStyleId>
              </a:tblPr>
              <a:tblGrid>
                <a:gridCol w="4136100">
                  <a:extLst>
                    <a:ext uri="{9D8B030D-6E8A-4147-A177-3AD203B41FA5}">
                      <a16:colId xmlns:a16="http://schemas.microsoft.com/office/drawing/2014/main" val="20000"/>
                    </a:ext>
                  </a:extLst>
                </a:gridCol>
                <a:gridCol w="724475">
                  <a:extLst>
                    <a:ext uri="{9D8B030D-6E8A-4147-A177-3AD203B41FA5}">
                      <a16:colId xmlns:a16="http://schemas.microsoft.com/office/drawing/2014/main" val="20001"/>
                    </a:ext>
                  </a:extLst>
                </a:gridCol>
                <a:gridCol w="671900">
                  <a:extLst>
                    <a:ext uri="{9D8B030D-6E8A-4147-A177-3AD203B41FA5}">
                      <a16:colId xmlns:a16="http://schemas.microsoft.com/office/drawing/2014/main" val="20002"/>
                    </a:ext>
                  </a:extLst>
                </a:gridCol>
              </a:tblGrid>
              <a:tr h="574875">
                <a:tc>
                  <a:txBody>
                    <a:bodyPr/>
                    <a:lstStyle/>
                    <a:p>
                      <a:pPr marL="0" lvl="0" indent="0" algn="l" rtl="0">
                        <a:spcBef>
                          <a:spcPts val="0"/>
                        </a:spcBef>
                        <a:spcAft>
                          <a:spcPts val="0"/>
                        </a:spcAft>
                        <a:buNone/>
                      </a:pPr>
                      <a:r>
                        <a:rPr lang="en-US" sz="1850" b="1">
                          <a:solidFill>
                            <a:schemeClr val="dk1"/>
                          </a:solidFill>
                          <a:latin typeface="Roboto"/>
                          <a:ea typeface="Roboto"/>
                          <a:cs typeface="Roboto"/>
                          <a:sym typeface="Roboto"/>
                        </a:rPr>
                        <a:t>Key Criteria</a:t>
                      </a:r>
                      <a:endParaRPr sz="1850" b="1">
                        <a:solidFill>
                          <a:schemeClr val="dk1"/>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US" b="1"/>
                        <a:t>Yes </a:t>
                      </a:r>
                      <a:endParaRPr b="1"/>
                    </a:p>
                    <a:p>
                      <a:pPr marL="0" lvl="0" indent="0" algn="l" rtl="0">
                        <a:spcBef>
                          <a:spcPts val="0"/>
                        </a:spcBef>
                        <a:spcAft>
                          <a:spcPts val="0"/>
                        </a:spcAft>
                        <a:buNone/>
                      </a:pPr>
                      <a:r>
                        <a:rPr lang="en-US" b="1"/>
                        <a:t>(Stay)</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r>
                        <a:rPr lang="en-US" b="1"/>
                        <a:t>No </a:t>
                      </a:r>
                      <a:endParaRPr b="1"/>
                    </a:p>
                    <a:p>
                      <a:pPr marL="0" lvl="0" indent="0" algn="l" rtl="0">
                        <a:spcBef>
                          <a:spcPts val="0"/>
                        </a:spcBef>
                        <a:spcAft>
                          <a:spcPts val="0"/>
                        </a:spcAft>
                        <a:buNone/>
                      </a:pPr>
                      <a:r>
                        <a:rPr lang="en-US" b="1"/>
                        <a:t>(Go)</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819150">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Interest</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Do you feel interested in what you do?</a:t>
                      </a:r>
                      <a:endParaRPr/>
                    </a:p>
                  </a:txBody>
                  <a:tcPr marL="91425" marR="91425" marT="91425" marB="91425">
                    <a:lnT w="19050" cap="flat" cmpd="sng">
                      <a:solidFill>
                        <a:srgbClr val="9E9E9E"/>
                      </a:solidFill>
                      <a:prstDash val="solid"/>
                      <a:round/>
                      <a:headEnd type="none" w="sm" len="sm"/>
                      <a:tailEnd type="none" w="sm" len="sm"/>
                    </a:lnT>
                    <a:solidFill>
                      <a:srgbClr val="F3F3F3"/>
                    </a:solidFill>
                  </a:tcPr>
                </a:tc>
                <a:tc>
                  <a:txBody>
                    <a:bodyPr/>
                    <a:lstStyle/>
                    <a:p>
                      <a:pPr marL="0" lvl="0" indent="0" algn="l" rtl="0">
                        <a:spcBef>
                          <a:spcPts val="0"/>
                        </a:spcBef>
                        <a:spcAft>
                          <a:spcPts val="0"/>
                        </a:spcAft>
                        <a:buNone/>
                      </a:pPr>
                      <a:endParaRPr/>
                    </a:p>
                  </a:txBody>
                  <a:tcPr marL="91425" marR="91425" marT="91425" marB="91425">
                    <a:lnT w="19050" cap="flat" cmpd="sng">
                      <a:solidFill>
                        <a:srgbClr val="9E9E9E"/>
                      </a:solidFill>
                      <a:prstDash val="solid"/>
                      <a:round/>
                      <a:headEnd type="none" w="sm" len="sm"/>
                      <a:tailEnd type="none" w="sm" len="sm"/>
                    </a:lnT>
                    <a:solidFill>
                      <a:srgbClr val="F3F3F3"/>
                    </a:solidFill>
                  </a:tcPr>
                </a:tc>
                <a:tc>
                  <a:txBody>
                    <a:bodyPr/>
                    <a:lstStyle/>
                    <a:p>
                      <a:pPr marL="0" lvl="0" indent="0" algn="l" rtl="0">
                        <a:spcBef>
                          <a:spcPts val="0"/>
                        </a:spcBef>
                        <a:spcAft>
                          <a:spcPts val="0"/>
                        </a:spcAft>
                        <a:buNone/>
                      </a:pPr>
                      <a:endParaRPr/>
                    </a:p>
                  </a:txBody>
                  <a:tcPr marL="91425" marR="91425" marT="91425" marB="91425">
                    <a:lnT w="19050" cap="flat" cmpd="sng">
                      <a:solidFill>
                        <a:srgbClr val="9E9E9E"/>
                      </a:solidFill>
                      <a:prstDash val="solid"/>
                      <a:round/>
                      <a:headEnd type="none" w="sm" len="sm"/>
                      <a:tailEnd type="none" w="sm" len="sm"/>
                    </a:lnT>
                    <a:solidFill>
                      <a:srgbClr val="F3F3F3"/>
                    </a:solidFill>
                  </a:tcPr>
                </a:tc>
                <a:extLst>
                  <a:ext uri="{0D108BD9-81ED-4DB2-BD59-A6C34878D82A}">
                    <a16:rowId xmlns:a16="http://schemas.microsoft.com/office/drawing/2014/main" val="10001"/>
                  </a:ext>
                </a:extLst>
              </a:tr>
              <a:tr h="106712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Ability to Impact</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Do you feel like you get to make a difference, be influential?</a:t>
                      </a: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2"/>
                  </a:ext>
                </a:extLst>
              </a:tr>
              <a:tr h="819150">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Job Security</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Do you feel secure in your role/company?</a:t>
                      </a: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3"/>
                  </a:ext>
                </a:extLst>
              </a:tr>
              <a:tr h="1530675">
                <a:tc>
                  <a:txBody>
                    <a:bodyPr/>
                    <a:lstStyle/>
                    <a:p>
                      <a:pPr marL="457200" lvl="0" indent="0" algn="l" rtl="0">
                        <a:lnSpc>
                          <a:spcPct val="150000"/>
                        </a:lnSpc>
                        <a:spcBef>
                          <a:spcPts val="0"/>
                        </a:spcBef>
                        <a:spcAft>
                          <a:spcPts val="0"/>
                        </a:spcAft>
                        <a:buNone/>
                      </a:pPr>
                      <a:r>
                        <a:rPr lang="en-US" sz="1850" b="1">
                          <a:solidFill>
                            <a:schemeClr val="dk1"/>
                          </a:solidFill>
                          <a:latin typeface="Roboto"/>
                          <a:ea typeface="Roboto"/>
                          <a:cs typeface="Roboto"/>
                          <a:sym typeface="Roboto"/>
                        </a:rPr>
                        <a:t>Professional Growth</a:t>
                      </a:r>
                      <a:endParaRPr sz="1850" b="1">
                        <a:solidFill>
                          <a:schemeClr val="dk1"/>
                        </a:solidFill>
                        <a:latin typeface="Roboto"/>
                        <a:ea typeface="Roboto"/>
                        <a:cs typeface="Roboto"/>
                        <a:sym typeface="Roboto"/>
                      </a:endParaRPr>
                    </a:p>
                    <a:p>
                      <a:pPr marL="0" lvl="0" indent="0" algn="l" rtl="0">
                        <a:lnSpc>
                          <a:spcPct val="100000"/>
                        </a:lnSpc>
                        <a:spcBef>
                          <a:spcPts val="0"/>
                        </a:spcBef>
                        <a:spcAft>
                          <a:spcPts val="0"/>
                        </a:spcAft>
                        <a:buNone/>
                      </a:pPr>
                      <a:r>
                        <a:rPr lang="en-US" sz="1850">
                          <a:solidFill>
                            <a:schemeClr val="dk1"/>
                          </a:solidFill>
                          <a:latin typeface="Roboto"/>
                          <a:ea typeface="Roboto"/>
                          <a:cs typeface="Roboto"/>
                          <a:sym typeface="Roboto"/>
                        </a:rPr>
                        <a:t>Do you feel like your skills are getting used, developed and/or strengthened?</a:t>
                      </a: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tc>
                  <a:txBody>
                    <a:bodyPr/>
                    <a:lstStyle/>
                    <a:p>
                      <a:pPr marL="0" lvl="0" indent="0" algn="l" rtl="0">
                        <a:spcBef>
                          <a:spcPts val="0"/>
                        </a:spcBef>
                        <a:spcAft>
                          <a:spcPts val="0"/>
                        </a:spcAft>
                        <a:buNone/>
                      </a:pPr>
                      <a:endParaRPr/>
                    </a:p>
                  </a:txBody>
                  <a:tcPr marL="91425" marR="91425" marT="91425" marB="91425">
                    <a:solidFill>
                      <a:srgbClr val="F3F3F3"/>
                    </a:solidFill>
                  </a:tcPr>
                </a:tc>
                <a:extLst>
                  <a:ext uri="{0D108BD9-81ED-4DB2-BD59-A6C34878D82A}">
                    <a16:rowId xmlns:a16="http://schemas.microsoft.com/office/drawing/2014/main" val="10004"/>
                  </a:ext>
                </a:extLst>
              </a:tr>
            </a:tbl>
          </a:graphicData>
        </a:graphic>
      </p:graphicFrame>
      <p:sp>
        <p:nvSpPr>
          <p:cNvPr id="241" name="Google Shape;241;p29"/>
          <p:cNvSpPr txBox="1"/>
          <p:nvPr/>
        </p:nvSpPr>
        <p:spPr>
          <a:xfrm>
            <a:off x="269025" y="396425"/>
            <a:ext cx="7964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latin typeface="Roboto"/>
                <a:ea typeface="Roboto"/>
                <a:cs typeface="Roboto"/>
                <a:sym typeface="Roboto"/>
              </a:rPr>
              <a:t>Key Criteria - Stay or Go?</a:t>
            </a:r>
            <a:endParaRPr sz="2800" b="1">
              <a:solidFill>
                <a:schemeClr val="dk1"/>
              </a:solidFill>
              <a:latin typeface="Roboto"/>
              <a:ea typeface="Roboto"/>
              <a:cs typeface="Roboto"/>
              <a:sym typeface="Roboto"/>
            </a:endParaRPr>
          </a:p>
        </p:txBody>
      </p:sp>
      <p:pic>
        <p:nvPicPr>
          <p:cNvPr id="242" name="Google Shape;242;p29"/>
          <p:cNvPicPr preferRelativeResize="0"/>
          <p:nvPr/>
        </p:nvPicPr>
        <p:blipFill>
          <a:blip r:embed="rId3">
            <a:alphaModFix/>
          </a:blip>
          <a:stretch>
            <a:fillRect/>
          </a:stretch>
        </p:blipFill>
        <p:spPr>
          <a:xfrm>
            <a:off x="249275" y="5144575"/>
            <a:ext cx="499775" cy="499775"/>
          </a:xfrm>
          <a:prstGeom prst="rect">
            <a:avLst/>
          </a:prstGeom>
          <a:noFill/>
          <a:ln>
            <a:noFill/>
          </a:ln>
        </p:spPr>
      </p:pic>
      <p:pic>
        <p:nvPicPr>
          <p:cNvPr id="243" name="Google Shape;243;p29"/>
          <p:cNvPicPr preferRelativeResize="0"/>
          <p:nvPr/>
        </p:nvPicPr>
        <p:blipFill>
          <a:blip r:embed="rId4">
            <a:alphaModFix/>
          </a:blip>
          <a:stretch>
            <a:fillRect/>
          </a:stretch>
        </p:blipFill>
        <p:spPr>
          <a:xfrm>
            <a:off x="6178275" y="1003538"/>
            <a:ext cx="499775" cy="499775"/>
          </a:xfrm>
          <a:prstGeom prst="rect">
            <a:avLst/>
          </a:prstGeom>
          <a:noFill/>
          <a:ln>
            <a:noFill/>
          </a:ln>
        </p:spPr>
      </p:pic>
      <p:pic>
        <p:nvPicPr>
          <p:cNvPr id="244" name="Google Shape;244;p29"/>
          <p:cNvPicPr preferRelativeResize="0"/>
          <p:nvPr/>
        </p:nvPicPr>
        <p:blipFill>
          <a:blip r:embed="rId5">
            <a:alphaModFix/>
          </a:blip>
          <a:stretch>
            <a:fillRect/>
          </a:stretch>
        </p:blipFill>
        <p:spPr>
          <a:xfrm>
            <a:off x="249287" y="1917625"/>
            <a:ext cx="499750" cy="499773"/>
          </a:xfrm>
          <a:prstGeom prst="rect">
            <a:avLst/>
          </a:prstGeom>
          <a:noFill/>
          <a:ln>
            <a:noFill/>
          </a:ln>
        </p:spPr>
      </p:pic>
      <p:pic>
        <p:nvPicPr>
          <p:cNvPr id="245" name="Google Shape;245;p29"/>
          <p:cNvPicPr preferRelativeResize="0"/>
          <p:nvPr/>
        </p:nvPicPr>
        <p:blipFill rotWithShape="1">
          <a:blip r:embed="rId6">
            <a:alphaModFix/>
          </a:blip>
          <a:srcRect/>
          <a:stretch/>
        </p:blipFill>
        <p:spPr>
          <a:xfrm>
            <a:off x="6178300" y="2139050"/>
            <a:ext cx="499775" cy="499745"/>
          </a:xfrm>
          <a:prstGeom prst="rect">
            <a:avLst/>
          </a:prstGeom>
          <a:noFill/>
          <a:ln>
            <a:noFill/>
          </a:ln>
        </p:spPr>
      </p:pic>
      <p:pic>
        <p:nvPicPr>
          <p:cNvPr id="246" name="Google Shape;246;p29"/>
          <p:cNvPicPr preferRelativeResize="0"/>
          <p:nvPr/>
        </p:nvPicPr>
        <p:blipFill>
          <a:blip r:embed="rId7">
            <a:alphaModFix/>
          </a:blip>
          <a:stretch>
            <a:fillRect/>
          </a:stretch>
        </p:blipFill>
        <p:spPr>
          <a:xfrm>
            <a:off x="249275" y="2805318"/>
            <a:ext cx="499775" cy="499806"/>
          </a:xfrm>
          <a:prstGeom prst="rect">
            <a:avLst/>
          </a:prstGeom>
          <a:noFill/>
          <a:ln>
            <a:noFill/>
          </a:ln>
        </p:spPr>
      </p:pic>
      <p:pic>
        <p:nvPicPr>
          <p:cNvPr id="247" name="Google Shape;247;p29"/>
          <p:cNvPicPr preferRelativeResize="0"/>
          <p:nvPr/>
        </p:nvPicPr>
        <p:blipFill rotWithShape="1">
          <a:blip r:embed="rId8">
            <a:alphaModFix/>
          </a:blip>
          <a:srcRect t="12050" b="-12049"/>
          <a:stretch/>
        </p:blipFill>
        <p:spPr>
          <a:xfrm>
            <a:off x="6208025" y="3369463"/>
            <a:ext cx="440300" cy="440300"/>
          </a:xfrm>
          <a:prstGeom prst="rect">
            <a:avLst/>
          </a:prstGeom>
          <a:noFill/>
          <a:ln>
            <a:noFill/>
          </a:ln>
        </p:spPr>
      </p:pic>
      <p:pic>
        <p:nvPicPr>
          <p:cNvPr id="248" name="Google Shape;248;p29"/>
          <p:cNvPicPr preferRelativeResize="0"/>
          <p:nvPr/>
        </p:nvPicPr>
        <p:blipFill>
          <a:blip r:embed="rId9">
            <a:alphaModFix/>
          </a:blip>
          <a:stretch>
            <a:fillRect/>
          </a:stretch>
        </p:blipFill>
        <p:spPr>
          <a:xfrm>
            <a:off x="249275" y="3941625"/>
            <a:ext cx="499775" cy="499775"/>
          </a:xfrm>
          <a:prstGeom prst="rect">
            <a:avLst/>
          </a:prstGeom>
          <a:noFill/>
          <a:ln>
            <a:noFill/>
          </a:ln>
        </p:spPr>
      </p:pic>
      <p:pic>
        <p:nvPicPr>
          <p:cNvPr id="249" name="Google Shape;249;p29"/>
          <p:cNvPicPr preferRelativeResize="0"/>
          <p:nvPr/>
        </p:nvPicPr>
        <p:blipFill>
          <a:blip r:embed="rId10">
            <a:alphaModFix/>
          </a:blip>
          <a:stretch>
            <a:fillRect/>
          </a:stretch>
        </p:blipFill>
        <p:spPr>
          <a:xfrm>
            <a:off x="6208013" y="4272575"/>
            <a:ext cx="440300" cy="440344"/>
          </a:xfrm>
          <a:prstGeom prst="rect">
            <a:avLst/>
          </a:prstGeom>
          <a:noFill/>
          <a:ln>
            <a:noFill/>
          </a:ln>
        </p:spPr>
      </p:pic>
      <p:pic>
        <p:nvPicPr>
          <p:cNvPr id="250" name="Google Shape;250;p29"/>
          <p:cNvPicPr preferRelativeResize="0"/>
          <p:nvPr/>
        </p:nvPicPr>
        <p:blipFill>
          <a:blip r:embed="rId11">
            <a:alphaModFix/>
          </a:blip>
          <a:stretch>
            <a:fillRect/>
          </a:stretch>
        </p:blipFill>
        <p:spPr>
          <a:xfrm>
            <a:off x="6178265" y="5408300"/>
            <a:ext cx="499775" cy="49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p:nvPr/>
        </p:nvSpPr>
        <p:spPr>
          <a:xfrm>
            <a:off x="530100" y="701575"/>
            <a:ext cx="898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What Criteria do You Value Most?</a:t>
            </a:r>
            <a:endParaRPr sz="2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1"/>
          <p:cNvSpPr txBox="1"/>
          <p:nvPr/>
        </p:nvSpPr>
        <p:spPr>
          <a:xfrm>
            <a:off x="590303" y="430425"/>
            <a:ext cx="1110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chemeClr val="dk1"/>
                </a:solidFill>
                <a:latin typeface="Roboto"/>
                <a:ea typeface="Roboto"/>
                <a:cs typeface="Roboto"/>
                <a:sym typeface="Roboto"/>
              </a:rPr>
              <a:t>Take Action – What Can You do if You Plan to Stay?</a:t>
            </a:r>
            <a:endParaRPr sz="2800" b="1" dirty="0">
              <a:solidFill>
                <a:schemeClr val="dk1"/>
              </a:solidFill>
              <a:latin typeface="Roboto"/>
              <a:ea typeface="Roboto"/>
              <a:cs typeface="Roboto"/>
              <a:sym typeface="Roboto"/>
            </a:endParaRPr>
          </a:p>
        </p:txBody>
      </p:sp>
      <p:pic>
        <p:nvPicPr>
          <p:cNvPr id="263" name="Google Shape;263;p31" descr="A cup of coffee with spoons&#10;&#10;Description automatically generated"/>
          <p:cNvPicPr preferRelativeResize="0"/>
          <p:nvPr/>
        </p:nvPicPr>
        <p:blipFill rotWithShape="1">
          <a:blip r:embed="rId3">
            <a:alphaModFix/>
          </a:blip>
          <a:srcRect/>
          <a:stretch/>
        </p:blipFill>
        <p:spPr>
          <a:xfrm>
            <a:off x="11189208" y="5855208"/>
            <a:ext cx="1002790" cy="1002790"/>
          </a:xfrm>
          <a:prstGeom prst="rect">
            <a:avLst/>
          </a:prstGeom>
          <a:noFill/>
          <a:ln>
            <a:noFill/>
          </a:ln>
        </p:spPr>
      </p:pic>
      <p:graphicFrame>
        <p:nvGraphicFramePr>
          <p:cNvPr id="264" name="Google Shape;264;p31"/>
          <p:cNvGraphicFramePr/>
          <p:nvPr/>
        </p:nvGraphicFramePr>
        <p:xfrm>
          <a:off x="248875" y="2644025"/>
          <a:ext cx="11595425" cy="3001552"/>
        </p:xfrm>
        <a:graphic>
          <a:graphicData uri="http://schemas.openxmlformats.org/drawingml/2006/table">
            <a:tbl>
              <a:tblPr>
                <a:noFill/>
                <a:tableStyleId>{C9E82900-DE0B-49A1-B66A-751202CB8CE1}</a:tableStyleId>
              </a:tblPr>
              <a:tblGrid>
                <a:gridCol w="2813450">
                  <a:extLst>
                    <a:ext uri="{9D8B030D-6E8A-4147-A177-3AD203B41FA5}">
                      <a16:colId xmlns:a16="http://schemas.microsoft.com/office/drawing/2014/main" val="20000"/>
                    </a:ext>
                  </a:extLst>
                </a:gridCol>
                <a:gridCol w="2749775">
                  <a:extLst>
                    <a:ext uri="{9D8B030D-6E8A-4147-A177-3AD203B41FA5}">
                      <a16:colId xmlns:a16="http://schemas.microsoft.com/office/drawing/2014/main" val="20001"/>
                    </a:ext>
                  </a:extLst>
                </a:gridCol>
                <a:gridCol w="2921500">
                  <a:extLst>
                    <a:ext uri="{9D8B030D-6E8A-4147-A177-3AD203B41FA5}">
                      <a16:colId xmlns:a16="http://schemas.microsoft.com/office/drawing/2014/main" val="20002"/>
                    </a:ext>
                  </a:extLst>
                </a:gridCol>
                <a:gridCol w="3110700">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dk1"/>
                          </a:solidFill>
                          <a:latin typeface="Roboto"/>
                          <a:ea typeface="Roboto"/>
                          <a:cs typeface="Roboto"/>
                          <a:sym typeface="Roboto"/>
                        </a:rPr>
                        <a:t>Know your role and set boundaries</a:t>
                      </a:r>
                      <a:r>
                        <a:rPr lang="en-US"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knowing what requests are outside your scope of work will allow you to articulate your boundaries clearly to others, which helps prevent misunderstandings</a:t>
                      </a:r>
                      <a:endParaRPr sz="1900">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sz="1700">
                        <a:latin typeface="Roboto"/>
                        <a:ea typeface="Roboto"/>
                        <a:cs typeface="Roboto"/>
                        <a:sym typeface="Roboto"/>
                      </a:endParaRPr>
                    </a:p>
                    <a:p>
                      <a:pPr marL="0" lvl="0" indent="0" algn="ctr" rtl="0">
                        <a:lnSpc>
                          <a:spcPct val="115000"/>
                        </a:lnSpc>
                        <a:spcBef>
                          <a:spcPts val="0"/>
                        </a:spcBef>
                        <a:spcAft>
                          <a:spcPts val="0"/>
                        </a:spcAft>
                        <a:buNone/>
                      </a:pPr>
                      <a:endParaRPr sz="17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dk1"/>
                          </a:solidFill>
                          <a:latin typeface="Roboto"/>
                          <a:ea typeface="Roboto"/>
                          <a:cs typeface="Roboto"/>
                          <a:sym typeface="Roboto"/>
                        </a:rPr>
                        <a:t>Communicate</a:t>
                      </a:r>
                      <a:r>
                        <a:rPr lang="en-US" sz="1600">
                          <a:solidFill>
                            <a:schemeClr val="dk1"/>
                          </a:solidFill>
                          <a:latin typeface="Roboto"/>
                          <a:ea typeface="Roboto"/>
                          <a:cs typeface="Roboto"/>
                          <a:sym typeface="Roboto"/>
                        </a:rPr>
                        <a:t> your concerns to upper management and ask for support when needed</a:t>
                      </a:r>
                      <a:endParaRPr sz="19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dk1"/>
                          </a:solidFill>
                          <a:latin typeface="Roboto"/>
                          <a:ea typeface="Roboto"/>
                          <a:cs typeface="Roboto"/>
                          <a:sym typeface="Roboto"/>
                        </a:rPr>
                        <a:t>Professional development </a:t>
                      </a:r>
                      <a:endParaRPr sz="1600"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r>
                        <a:rPr lang="en-US" sz="1600">
                          <a:solidFill>
                            <a:schemeClr val="dk1"/>
                          </a:solidFill>
                          <a:latin typeface="Roboto"/>
                          <a:ea typeface="Roboto"/>
                          <a:cs typeface="Roboto"/>
                          <a:sym typeface="Roboto"/>
                        </a:rPr>
                        <a:t>e.g. Use of Advanced Technology for efficiency </a:t>
                      </a:r>
                      <a:endParaRPr sz="19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dk1"/>
                          </a:solidFill>
                          <a:latin typeface="Roboto"/>
                          <a:ea typeface="Roboto"/>
                          <a:cs typeface="Roboto"/>
                          <a:sym typeface="Roboto"/>
                        </a:rPr>
                        <a:t>Be proactive: </a:t>
                      </a:r>
                      <a:endParaRPr sz="1600" b="1">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Anticipate problems/emergencies. Knowledge on things that can (and will) go wrong allows you to navigate emergencies easier when you are prepared</a:t>
                      </a:r>
                      <a:endParaRPr sz="1600" b="1">
                        <a:solidFill>
                          <a:schemeClr val="dk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65" name="Google Shape;265;p31"/>
          <p:cNvSpPr/>
          <p:nvPr/>
        </p:nvSpPr>
        <p:spPr>
          <a:xfrm>
            <a:off x="0" y="5589777"/>
            <a:ext cx="12189000" cy="1266600"/>
          </a:xfrm>
          <a:prstGeom prst="rect">
            <a:avLst/>
          </a:prstGeom>
          <a:solidFill>
            <a:srgbClr val="E6D6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66" name="Google Shape;266;p31"/>
          <p:cNvPicPr preferRelativeResize="0"/>
          <p:nvPr/>
        </p:nvPicPr>
        <p:blipFill>
          <a:blip r:embed="rId4">
            <a:alphaModFix/>
          </a:blip>
          <a:stretch>
            <a:fillRect/>
          </a:stretch>
        </p:blipFill>
        <p:spPr>
          <a:xfrm>
            <a:off x="1178525" y="1641225"/>
            <a:ext cx="1002800" cy="1002800"/>
          </a:xfrm>
          <a:prstGeom prst="rect">
            <a:avLst/>
          </a:prstGeom>
          <a:noFill/>
          <a:ln>
            <a:noFill/>
          </a:ln>
        </p:spPr>
      </p:pic>
      <p:pic>
        <p:nvPicPr>
          <p:cNvPr id="267" name="Google Shape;267;p31"/>
          <p:cNvPicPr preferRelativeResize="0"/>
          <p:nvPr/>
        </p:nvPicPr>
        <p:blipFill>
          <a:blip r:embed="rId5">
            <a:alphaModFix/>
          </a:blip>
          <a:stretch>
            <a:fillRect/>
          </a:stretch>
        </p:blipFill>
        <p:spPr>
          <a:xfrm>
            <a:off x="3860025" y="1641225"/>
            <a:ext cx="1086975" cy="1086975"/>
          </a:xfrm>
          <a:prstGeom prst="rect">
            <a:avLst/>
          </a:prstGeom>
          <a:noFill/>
          <a:ln>
            <a:noFill/>
          </a:ln>
        </p:spPr>
      </p:pic>
      <p:pic>
        <p:nvPicPr>
          <p:cNvPr id="268" name="Google Shape;268;p31" descr="A cup of coffee with spoons&#10;&#10;Description automatically generated"/>
          <p:cNvPicPr preferRelativeResize="0"/>
          <p:nvPr/>
        </p:nvPicPr>
        <p:blipFill rotWithShape="1">
          <a:blip r:embed="rId3">
            <a:alphaModFix/>
          </a:blip>
          <a:srcRect/>
          <a:stretch/>
        </p:blipFill>
        <p:spPr>
          <a:xfrm>
            <a:off x="11189208" y="5855208"/>
            <a:ext cx="1002790" cy="1002790"/>
          </a:xfrm>
          <a:prstGeom prst="rect">
            <a:avLst/>
          </a:prstGeom>
          <a:noFill/>
          <a:ln>
            <a:noFill/>
          </a:ln>
        </p:spPr>
      </p:pic>
      <p:pic>
        <p:nvPicPr>
          <p:cNvPr id="269" name="Google Shape;269;p31"/>
          <p:cNvPicPr preferRelativeResize="0"/>
          <p:nvPr/>
        </p:nvPicPr>
        <p:blipFill>
          <a:blip r:embed="rId6">
            <a:alphaModFix/>
          </a:blip>
          <a:stretch>
            <a:fillRect/>
          </a:stretch>
        </p:blipFill>
        <p:spPr>
          <a:xfrm>
            <a:off x="6770125" y="1641225"/>
            <a:ext cx="1002800" cy="1002800"/>
          </a:xfrm>
          <a:prstGeom prst="rect">
            <a:avLst/>
          </a:prstGeom>
          <a:noFill/>
          <a:ln>
            <a:noFill/>
          </a:ln>
        </p:spPr>
      </p:pic>
      <p:pic>
        <p:nvPicPr>
          <p:cNvPr id="270" name="Google Shape;270;p31"/>
          <p:cNvPicPr preferRelativeResize="0"/>
          <p:nvPr/>
        </p:nvPicPr>
        <p:blipFill>
          <a:blip r:embed="rId7">
            <a:alphaModFix/>
          </a:blip>
          <a:stretch>
            <a:fillRect/>
          </a:stretch>
        </p:blipFill>
        <p:spPr>
          <a:xfrm>
            <a:off x="9756200" y="1641225"/>
            <a:ext cx="1002800" cy="100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p:nvPr/>
        </p:nvSpPr>
        <p:spPr>
          <a:xfrm>
            <a:off x="0" y="5589777"/>
            <a:ext cx="12189000" cy="1266600"/>
          </a:xfrm>
          <a:prstGeom prst="rect">
            <a:avLst/>
          </a:prstGeom>
          <a:solidFill>
            <a:srgbClr val="E6D6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77" name="Google Shape;277;p32" descr="A cup of coffee with spoons&#10;&#10;Description automatically generated"/>
          <p:cNvPicPr preferRelativeResize="0"/>
          <p:nvPr/>
        </p:nvPicPr>
        <p:blipFill rotWithShape="1">
          <a:blip r:embed="rId3">
            <a:alphaModFix/>
          </a:blip>
          <a:srcRect/>
          <a:stretch/>
        </p:blipFill>
        <p:spPr>
          <a:xfrm>
            <a:off x="11189208" y="5855208"/>
            <a:ext cx="1002790" cy="1002790"/>
          </a:xfrm>
          <a:prstGeom prst="rect">
            <a:avLst/>
          </a:prstGeom>
          <a:noFill/>
          <a:ln>
            <a:noFill/>
          </a:ln>
        </p:spPr>
      </p:pic>
      <p:sp>
        <p:nvSpPr>
          <p:cNvPr id="278" name="Google Shape;278;p32"/>
          <p:cNvSpPr txBox="1"/>
          <p:nvPr/>
        </p:nvSpPr>
        <p:spPr>
          <a:xfrm>
            <a:off x="637300" y="415425"/>
            <a:ext cx="1110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chemeClr val="dk1"/>
                </a:solidFill>
                <a:latin typeface="Roboto"/>
                <a:ea typeface="Roboto"/>
                <a:cs typeface="Roboto"/>
                <a:sym typeface="Roboto"/>
              </a:rPr>
              <a:t>Take Action - What to do if You Plan to Go?</a:t>
            </a:r>
            <a:endParaRPr sz="2800" b="1" dirty="0">
              <a:solidFill>
                <a:schemeClr val="dk1"/>
              </a:solidFill>
              <a:latin typeface="Roboto"/>
              <a:ea typeface="Roboto"/>
              <a:cs typeface="Roboto"/>
              <a:sym typeface="Roboto"/>
            </a:endParaRPr>
          </a:p>
        </p:txBody>
      </p:sp>
      <p:graphicFrame>
        <p:nvGraphicFramePr>
          <p:cNvPr id="279" name="Google Shape;279;p32"/>
          <p:cNvGraphicFramePr/>
          <p:nvPr/>
        </p:nvGraphicFramePr>
        <p:xfrm>
          <a:off x="827775" y="2706450"/>
          <a:ext cx="10287000" cy="2133570"/>
        </p:xfrm>
        <a:graphic>
          <a:graphicData uri="http://schemas.openxmlformats.org/drawingml/2006/table">
            <a:tbl>
              <a:tblPr>
                <a:noFill/>
                <a:tableStyleId>{C9E82900-DE0B-49A1-B66A-751202CB8CE1}</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Clr>
                          <a:schemeClr val="dk1"/>
                        </a:buClr>
                        <a:buSzPts val="1100"/>
                        <a:buFont typeface="Arial"/>
                        <a:buNone/>
                      </a:pPr>
                      <a:r>
                        <a:rPr lang="en-US" sz="1600" b="1">
                          <a:solidFill>
                            <a:schemeClr val="dk1"/>
                          </a:solidFill>
                        </a:rPr>
                        <a:t>Reflect on your accomplishments.</a:t>
                      </a:r>
                      <a:endParaRPr sz="1600" b="1">
                        <a:solidFill>
                          <a:schemeClr val="dk1"/>
                        </a:solidFill>
                      </a:endParaRPr>
                    </a:p>
                    <a:p>
                      <a:pPr marL="0" lvl="0" indent="0" algn="ctr" rtl="0">
                        <a:spcBef>
                          <a:spcPts val="0"/>
                        </a:spcBef>
                        <a:spcAft>
                          <a:spcPts val="0"/>
                        </a:spcAft>
                        <a:buClr>
                          <a:schemeClr val="dk1"/>
                        </a:buClr>
                        <a:buSzPts val="1100"/>
                        <a:buFont typeface="Arial"/>
                        <a:buNone/>
                      </a:pPr>
                      <a:r>
                        <a:rPr lang="en-US" sz="1600">
                          <a:solidFill>
                            <a:schemeClr val="dk1"/>
                          </a:solidFill>
                        </a:rPr>
                        <a:t>Refine your resume with personal accomplishments and skills. Practice an “elevator pitch” for yourself.</a:t>
                      </a:r>
                      <a:endParaRPr sz="1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1600"/>
                        <a:t>Dedicate time to </a:t>
                      </a:r>
                      <a:r>
                        <a:rPr lang="en-US" sz="1600" b="1"/>
                        <a:t>enhance your skills</a:t>
                      </a:r>
                      <a:r>
                        <a:rPr lang="en-US" sz="1600"/>
                        <a:t> or further your education. </a:t>
                      </a:r>
                      <a:endParaRPr sz="1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1600" b="1"/>
                        <a:t>Build a professional network </a:t>
                      </a:r>
                      <a:r>
                        <a:rPr lang="en-US" sz="1600"/>
                        <a:t>or communicate with your established network.</a:t>
                      </a:r>
                      <a:endParaRPr sz="1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1600" b="1"/>
                        <a:t>Define your career objectives. </a:t>
                      </a:r>
                      <a:r>
                        <a:rPr lang="en-US" sz="1600"/>
                        <a:t>Outline what you want from your next career that you’ve been missing in your current role.</a:t>
                      </a:r>
                      <a:endParaRPr sz="1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80" name="Google Shape;280;p32"/>
          <p:cNvPicPr preferRelativeResize="0"/>
          <p:nvPr/>
        </p:nvPicPr>
        <p:blipFill>
          <a:blip r:embed="rId4">
            <a:alphaModFix/>
          </a:blip>
          <a:stretch>
            <a:fillRect/>
          </a:stretch>
        </p:blipFill>
        <p:spPr>
          <a:xfrm>
            <a:off x="1633550" y="1783100"/>
            <a:ext cx="923350" cy="923350"/>
          </a:xfrm>
          <a:prstGeom prst="rect">
            <a:avLst/>
          </a:prstGeom>
          <a:noFill/>
          <a:ln>
            <a:noFill/>
          </a:ln>
        </p:spPr>
      </p:pic>
      <p:pic>
        <p:nvPicPr>
          <p:cNvPr id="281" name="Google Shape;281;p32"/>
          <p:cNvPicPr preferRelativeResize="0"/>
          <p:nvPr/>
        </p:nvPicPr>
        <p:blipFill>
          <a:blip r:embed="rId5">
            <a:alphaModFix/>
          </a:blip>
          <a:stretch>
            <a:fillRect/>
          </a:stretch>
        </p:blipFill>
        <p:spPr>
          <a:xfrm>
            <a:off x="4201175" y="1783100"/>
            <a:ext cx="923350" cy="923350"/>
          </a:xfrm>
          <a:prstGeom prst="rect">
            <a:avLst/>
          </a:prstGeom>
          <a:noFill/>
          <a:ln>
            <a:noFill/>
          </a:ln>
        </p:spPr>
      </p:pic>
      <p:pic>
        <p:nvPicPr>
          <p:cNvPr id="282" name="Google Shape;282;p32"/>
          <p:cNvPicPr preferRelativeResize="0"/>
          <p:nvPr/>
        </p:nvPicPr>
        <p:blipFill>
          <a:blip r:embed="rId6">
            <a:alphaModFix/>
          </a:blip>
          <a:stretch>
            <a:fillRect/>
          </a:stretch>
        </p:blipFill>
        <p:spPr>
          <a:xfrm>
            <a:off x="6768800" y="1711750"/>
            <a:ext cx="1066050" cy="1066050"/>
          </a:xfrm>
          <a:prstGeom prst="rect">
            <a:avLst/>
          </a:prstGeom>
          <a:noFill/>
          <a:ln>
            <a:noFill/>
          </a:ln>
        </p:spPr>
      </p:pic>
      <p:pic>
        <p:nvPicPr>
          <p:cNvPr id="283" name="Google Shape;283;p32"/>
          <p:cNvPicPr preferRelativeResize="0"/>
          <p:nvPr/>
        </p:nvPicPr>
        <p:blipFill>
          <a:blip r:embed="rId7">
            <a:alphaModFix/>
          </a:blip>
          <a:stretch>
            <a:fillRect/>
          </a:stretch>
        </p:blipFill>
        <p:spPr>
          <a:xfrm>
            <a:off x="9297625" y="1743375"/>
            <a:ext cx="1002800" cy="1002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3"/>
          <p:cNvSpPr txBox="1"/>
          <p:nvPr/>
        </p:nvSpPr>
        <p:spPr>
          <a:xfrm>
            <a:off x="1796400" y="2597725"/>
            <a:ext cx="85992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chemeClr val="dk1"/>
                </a:solidFill>
              </a:rPr>
              <a:t>Are you happy in your current job, or is it time to explore new opportunities?</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16" descr="White Color Images - Free Download on Freepik"/>
          <p:cNvPicPr preferRelativeResize="0"/>
          <p:nvPr/>
        </p:nvPicPr>
        <p:blipFill rotWithShape="1">
          <a:blip r:embed="rId4">
            <a:alphaModFix amt="85000"/>
          </a:blip>
          <a:srcRect l="70070" t="93220"/>
          <a:stretch/>
        </p:blipFill>
        <p:spPr>
          <a:xfrm>
            <a:off x="3625874" y="6356025"/>
            <a:ext cx="4940250" cy="459400"/>
          </a:xfrm>
          <a:prstGeom prst="rect">
            <a:avLst/>
          </a:prstGeom>
          <a:noFill/>
          <a:ln>
            <a:noFill/>
          </a:ln>
        </p:spPr>
      </p:pic>
      <p:pic>
        <p:nvPicPr>
          <p:cNvPr id="104" name="Google Shape;104;p16" descr="White Color Images - Free Download on Freepik"/>
          <p:cNvPicPr preferRelativeResize="0"/>
          <p:nvPr/>
        </p:nvPicPr>
        <p:blipFill rotWithShape="1">
          <a:blip r:embed="rId4">
            <a:alphaModFix amt="85000"/>
          </a:blip>
          <a:srcRect t="58580"/>
          <a:stretch/>
        </p:blipFill>
        <p:spPr>
          <a:xfrm>
            <a:off x="1189392" y="3495915"/>
            <a:ext cx="10171813" cy="2806548"/>
          </a:xfrm>
          <a:prstGeom prst="rect">
            <a:avLst/>
          </a:prstGeom>
          <a:noFill/>
          <a:ln>
            <a:noFill/>
          </a:ln>
        </p:spPr>
      </p:pic>
      <p:sp>
        <p:nvSpPr>
          <p:cNvPr id="105" name="Google Shape;105;p16"/>
          <p:cNvSpPr/>
          <p:nvPr/>
        </p:nvSpPr>
        <p:spPr>
          <a:xfrm>
            <a:off x="0" y="897467"/>
            <a:ext cx="12192000" cy="1405500"/>
          </a:xfrm>
          <a:prstGeom prst="rect">
            <a:avLst/>
          </a:prstGeom>
          <a:solidFill>
            <a:srgbClr val="68422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6" name="Google Shape;106;p16"/>
          <p:cNvSpPr txBox="1"/>
          <p:nvPr/>
        </p:nvSpPr>
        <p:spPr>
          <a:xfrm>
            <a:off x="618067" y="1151467"/>
            <a:ext cx="8205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i="0" u="none" strike="noStrike" cap="none">
                <a:solidFill>
                  <a:srgbClr val="FFFFFF"/>
                </a:solidFill>
              </a:rPr>
              <a:t>FM Cappuccino Hour</a:t>
            </a:r>
            <a:endParaRPr sz="6000">
              <a:solidFill>
                <a:schemeClr val="dk1"/>
              </a:solidFill>
            </a:endParaRPr>
          </a:p>
        </p:txBody>
      </p:sp>
      <p:pic>
        <p:nvPicPr>
          <p:cNvPr id="107" name="Google Shape;107;p16" descr="White Color Images - Free Download on Freepik"/>
          <p:cNvPicPr preferRelativeResize="0"/>
          <p:nvPr/>
        </p:nvPicPr>
        <p:blipFill rotWithShape="1">
          <a:blip r:embed="rId4">
            <a:alphaModFix amt="85000"/>
          </a:blip>
          <a:srcRect l="70070" t="93220"/>
          <a:stretch/>
        </p:blipFill>
        <p:spPr>
          <a:xfrm>
            <a:off x="8521002" y="2982964"/>
            <a:ext cx="2840201" cy="459422"/>
          </a:xfrm>
          <a:prstGeom prst="rect">
            <a:avLst/>
          </a:prstGeom>
          <a:noFill/>
          <a:ln>
            <a:noFill/>
          </a:ln>
        </p:spPr>
      </p:pic>
      <p:sp>
        <p:nvSpPr>
          <p:cNvPr id="108" name="Google Shape;108;p16"/>
          <p:cNvSpPr/>
          <p:nvPr/>
        </p:nvSpPr>
        <p:spPr>
          <a:xfrm>
            <a:off x="2435946" y="4109497"/>
            <a:ext cx="7940100" cy="504600"/>
          </a:xfrm>
          <a:prstGeom prst="rect">
            <a:avLst/>
          </a:prstGeom>
          <a:noFill/>
          <a:ln>
            <a:noFill/>
          </a:ln>
        </p:spPr>
        <p:txBody>
          <a:bodyPr spcFirstLastPara="1" wrap="square" lIns="0" tIns="0" rIns="0" bIns="0" anchor="t" anchorCtr="0">
            <a:noAutofit/>
          </a:bodyPr>
          <a:lstStyle/>
          <a:p>
            <a:pPr marL="0" marR="0" lvl="0" indent="0" algn="ctr" rtl="0">
              <a:lnSpc>
                <a:spcPct val="83208"/>
              </a:lnSpc>
              <a:spcBef>
                <a:spcPts val="0"/>
              </a:spcBef>
              <a:spcAft>
                <a:spcPts val="0"/>
              </a:spcAft>
              <a:buClr>
                <a:srgbClr val="181818"/>
              </a:buClr>
              <a:buSzPts val="4800"/>
              <a:buFont typeface="Playfair Display"/>
              <a:buNone/>
            </a:pPr>
            <a:r>
              <a:rPr lang="en-US" sz="4300" b="1">
                <a:solidFill>
                  <a:srgbClr val="181818"/>
                </a:solidFill>
                <a:latin typeface="Playfair Display"/>
                <a:ea typeface="Playfair Display"/>
                <a:cs typeface="Playfair Display"/>
                <a:sym typeface="Playfair Display"/>
              </a:rPr>
              <a:t>Are You Happy with Your Current Job?</a:t>
            </a:r>
            <a:endParaRPr sz="2300" b="1">
              <a:solidFill>
                <a:schemeClr val="dk1"/>
              </a:solidFill>
              <a:latin typeface="Arial"/>
              <a:ea typeface="Arial"/>
              <a:cs typeface="Arial"/>
              <a:sym typeface="Arial"/>
            </a:endParaRPr>
          </a:p>
        </p:txBody>
      </p:sp>
      <p:sp>
        <p:nvSpPr>
          <p:cNvPr id="109" name="Google Shape;109;p16"/>
          <p:cNvSpPr/>
          <p:nvPr/>
        </p:nvSpPr>
        <p:spPr>
          <a:xfrm>
            <a:off x="8318414" y="2947253"/>
            <a:ext cx="3042900" cy="459300"/>
          </a:xfrm>
          <a:prstGeom prst="rect">
            <a:avLst/>
          </a:prstGeom>
          <a:noFill/>
          <a:ln>
            <a:noFill/>
          </a:ln>
        </p:spPr>
        <p:txBody>
          <a:bodyPr spcFirstLastPara="1" wrap="square" lIns="0" tIns="0" rIns="0" bIns="0" anchor="t" anchorCtr="0">
            <a:noAutofit/>
          </a:bodyPr>
          <a:lstStyle/>
          <a:p>
            <a:pPr marL="0" marR="0" lvl="0" indent="0" algn="ctr" rtl="0">
              <a:lnSpc>
                <a:spcPct val="166416"/>
              </a:lnSpc>
              <a:spcBef>
                <a:spcPts val="0"/>
              </a:spcBef>
              <a:spcAft>
                <a:spcPts val="0"/>
              </a:spcAft>
              <a:buClr>
                <a:srgbClr val="181818"/>
              </a:buClr>
              <a:buSzPts val="2400"/>
              <a:buFont typeface="Playfair Display"/>
              <a:buNone/>
            </a:pPr>
            <a:r>
              <a:rPr lang="en-US" sz="2400" b="1">
                <a:solidFill>
                  <a:srgbClr val="181818"/>
                </a:solidFill>
                <a:latin typeface="Playfair Display"/>
                <a:ea typeface="Playfair Display"/>
                <a:cs typeface="Playfair Display"/>
                <a:sym typeface="Playfair Display"/>
              </a:rPr>
              <a:t>March 26, 2025</a:t>
            </a:r>
            <a:endParaRPr sz="2400" b="1">
              <a:solidFill>
                <a:schemeClr val="dk1"/>
              </a:solidFill>
            </a:endParaRPr>
          </a:p>
        </p:txBody>
      </p:sp>
      <p:sp>
        <p:nvSpPr>
          <p:cNvPr id="110" name="Google Shape;110;p16"/>
          <p:cNvSpPr/>
          <p:nvPr/>
        </p:nvSpPr>
        <p:spPr>
          <a:xfrm>
            <a:off x="2211059" y="5463790"/>
            <a:ext cx="8801400" cy="459300"/>
          </a:xfrm>
          <a:prstGeom prst="rect">
            <a:avLst/>
          </a:prstGeom>
          <a:noFill/>
          <a:ln>
            <a:noFill/>
          </a:ln>
        </p:spPr>
        <p:txBody>
          <a:bodyPr spcFirstLastPara="1" wrap="square" lIns="0" tIns="0" rIns="0" bIns="0" anchor="t" anchorCtr="0">
            <a:noAutofit/>
          </a:bodyPr>
          <a:lstStyle/>
          <a:p>
            <a:pPr marL="0" marR="0" lvl="0" indent="0" algn="ctr" rtl="0">
              <a:lnSpc>
                <a:spcPct val="199700"/>
              </a:lnSpc>
              <a:spcBef>
                <a:spcPts val="0"/>
              </a:spcBef>
              <a:spcAft>
                <a:spcPts val="0"/>
              </a:spcAft>
              <a:buClr>
                <a:srgbClr val="181818"/>
              </a:buClr>
              <a:buSzPts val="2000"/>
              <a:buFont typeface="Playfair Display"/>
              <a:buNone/>
            </a:pPr>
            <a:r>
              <a:rPr lang="en-US" sz="1800">
                <a:solidFill>
                  <a:srgbClr val="181818"/>
                </a:solidFill>
                <a:latin typeface="Playfair Display"/>
                <a:ea typeface="Playfair Display"/>
                <a:cs typeface="Playfair Display"/>
                <a:sym typeface="Playfair Display"/>
              </a:rPr>
              <a:t>Hosted by : Marcia O’Connor, President AMFM Consulting</a:t>
            </a:r>
            <a:endParaRPr sz="1200"/>
          </a:p>
          <a:p>
            <a:pPr marL="0" marR="0" lvl="0" indent="0" algn="ctr" rtl="0">
              <a:lnSpc>
                <a:spcPct val="199700"/>
              </a:lnSpc>
              <a:spcBef>
                <a:spcPts val="0"/>
              </a:spcBef>
              <a:spcAft>
                <a:spcPts val="0"/>
              </a:spcAft>
              <a:buClr>
                <a:schemeClr val="dk1"/>
              </a:buClr>
              <a:buSzPts val="2000"/>
              <a:buFont typeface="Arial"/>
              <a:buNone/>
            </a:pPr>
            <a:endParaRPr sz="1800">
              <a:solidFill>
                <a:schemeClr val="dk1"/>
              </a:solidFill>
              <a:latin typeface="Arial"/>
              <a:ea typeface="Arial"/>
              <a:cs typeface="Arial"/>
              <a:sym typeface="Arial"/>
            </a:endParaRPr>
          </a:p>
        </p:txBody>
      </p:sp>
      <p:pic>
        <p:nvPicPr>
          <p:cNvPr id="111" name="Google Shape;111;p16" descr="A cup of coffee with spoons&#10;&#10;Description automatically generated"/>
          <p:cNvPicPr preferRelativeResize="0"/>
          <p:nvPr/>
        </p:nvPicPr>
        <p:blipFill rotWithShape="1">
          <a:blip r:embed="rId5">
            <a:alphaModFix/>
          </a:blip>
          <a:srcRect/>
          <a:stretch/>
        </p:blipFill>
        <p:spPr>
          <a:xfrm>
            <a:off x="9144846" y="190338"/>
            <a:ext cx="2268219" cy="2268219"/>
          </a:xfrm>
          <a:prstGeom prst="rect">
            <a:avLst/>
          </a:prstGeom>
          <a:noFill/>
          <a:ln>
            <a:noFill/>
          </a:ln>
        </p:spPr>
      </p:pic>
      <p:pic>
        <p:nvPicPr>
          <p:cNvPr id="112" name="Google Shape;112;p16" descr="A logo with text on it&#10;&#10;Description automatically generated"/>
          <p:cNvPicPr preferRelativeResize="0"/>
          <p:nvPr/>
        </p:nvPicPr>
        <p:blipFill rotWithShape="1">
          <a:blip r:embed="rId6">
            <a:alphaModFix/>
          </a:blip>
          <a:srcRect/>
          <a:stretch/>
        </p:blipFill>
        <p:spPr>
          <a:xfrm>
            <a:off x="9722409" y="5596441"/>
            <a:ext cx="1555321" cy="706034"/>
          </a:xfrm>
          <a:prstGeom prst="rect">
            <a:avLst/>
          </a:prstGeom>
          <a:noFill/>
          <a:ln>
            <a:noFill/>
          </a:ln>
        </p:spPr>
      </p:pic>
      <p:sp>
        <p:nvSpPr>
          <p:cNvPr id="113" name="Google Shape;113;p16"/>
          <p:cNvSpPr/>
          <p:nvPr/>
        </p:nvSpPr>
        <p:spPr>
          <a:xfrm>
            <a:off x="3625800" y="6356025"/>
            <a:ext cx="4940400" cy="391200"/>
          </a:xfrm>
          <a:prstGeom prst="rect">
            <a:avLst/>
          </a:prstGeom>
          <a:noFill/>
          <a:ln>
            <a:noFill/>
          </a:ln>
        </p:spPr>
        <p:txBody>
          <a:bodyPr spcFirstLastPara="1" wrap="square" lIns="0" tIns="0" rIns="0" bIns="0" anchor="t" anchorCtr="0">
            <a:noAutofit/>
          </a:bodyPr>
          <a:lstStyle/>
          <a:p>
            <a:pPr marL="0" marR="0" lvl="0" indent="0" algn="ctr" rtl="0">
              <a:lnSpc>
                <a:spcPct val="166416"/>
              </a:lnSpc>
              <a:spcBef>
                <a:spcPts val="0"/>
              </a:spcBef>
              <a:spcAft>
                <a:spcPts val="0"/>
              </a:spcAft>
              <a:buClr>
                <a:srgbClr val="181818"/>
              </a:buClr>
              <a:buSzPts val="2400"/>
              <a:buFont typeface="Playfair Display"/>
              <a:buNone/>
            </a:pPr>
            <a:r>
              <a:rPr lang="en-US" sz="2400" b="1">
                <a:solidFill>
                  <a:srgbClr val="181818"/>
                </a:solidFill>
                <a:latin typeface="Playfair Display"/>
                <a:ea typeface="Playfair Display"/>
                <a:cs typeface="Playfair Display"/>
                <a:sym typeface="Playfair Display"/>
              </a:rPr>
              <a:t>Note: Recorded Session</a:t>
            </a:r>
            <a:endParaRPr sz="2400" b="1">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E11518-EB17-93EC-1497-F45AF6DD2D11}"/>
              </a:ext>
            </a:extLst>
          </p:cNvPr>
          <p:cNvSpPr>
            <a:spLocks noGrp="1"/>
          </p:cNvSpPr>
          <p:nvPr>
            <p:ph type="subTitle" idx="1"/>
          </p:nvPr>
        </p:nvSpPr>
        <p:spPr>
          <a:xfrm>
            <a:off x="242743" y="376993"/>
            <a:ext cx="9144000" cy="690715"/>
          </a:xfrm>
        </p:spPr>
        <p:txBody>
          <a:bodyPr>
            <a:normAutofit fontScale="92500" lnSpcReduction="10000"/>
          </a:bodyPr>
          <a:lstStyle/>
          <a:p>
            <a:pPr algn="l"/>
            <a:r>
              <a:rPr lang="en-US" sz="4000" dirty="0">
                <a:latin typeface="Play" panose="020B0604020202020204" charset="0"/>
              </a:rPr>
              <a:t>JLL Career Advice</a:t>
            </a:r>
          </a:p>
        </p:txBody>
      </p:sp>
      <p:sp>
        <p:nvSpPr>
          <p:cNvPr id="4" name="TextBox 3">
            <a:extLst>
              <a:ext uri="{FF2B5EF4-FFF2-40B4-BE49-F238E27FC236}">
                <a16:creationId xmlns:a16="http://schemas.microsoft.com/office/drawing/2014/main" id="{05A61C88-068E-5195-8C6F-B084F5F5A912}"/>
              </a:ext>
            </a:extLst>
          </p:cNvPr>
          <p:cNvSpPr txBox="1"/>
          <p:nvPr/>
        </p:nvSpPr>
        <p:spPr>
          <a:xfrm>
            <a:off x="607775" y="1839751"/>
            <a:ext cx="3821880" cy="3785652"/>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Play" panose="020B0604020202020204" charset="0"/>
              </a:rPr>
              <a:t>How to apply</a:t>
            </a:r>
          </a:p>
          <a:p>
            <a:pPr marL="285750" indent="-285750">
              <a:buFont typeface="Arial" panose="020B0604020202020204" pitchFamily="34" charset="0"/>
              <a:buChar char="•"/>
            </a:pPr>
            <a:r>
              <a:rPr lang="en-US" sz="2400" dirty="0">
                <a:latin typeface="Play" panose="020B0604020202020204" charset="0"/>
              </a:rPr>
              <a:t>JLL Assessment Process</a:t>
            </a:r>
          </a:p>
          <a:p>
            <a:pPr marL="285750" indent="-285750">
              <a:buFont typeface="Arial" panose="020B0604020202020204" pitchFamily="34" charset="0"/>
              <a:buChar char="•"/>
            </a:pPr>
            <a:endParaRPr lang="en-US" sz="2400" dirty="0">
              <a:latin typeface="Play" panose="020B0604020202020204" charset="0"/>
            </a:endParaRPr>
          </a:p>
          <a:p>
            <a:pPr marL="285750" indent="-285750">
              <a:buFont typeface="Arial" panose="020B0604020202020204" pitchFamily="34" charset="0"/>
              <a:buChar char="•"/>
            </a:pPr>
            <a:endParaRPr lang="en-US" sz="2400" dirty="0">
              <a:latin typeface="Play" panose="020B0604020202020204" charset="0"/>
            </a:endParaRPr>
          </a:p>
          <a:p>
            <a:pPr marL="285750" indent="-285750">
              <a:buFont typeface="Arial" panose="020B0604020202020204" pitchFamily="34" charset="0"/>
              <a:buChar char="•"/>
            </a:pPr>
            <a:endParaRPr lang="en-US" sz="2400" dirty="0">
              <a:latin typeface="Play" panose="020B0604020202020204" charset="0"/>
            </a:endParaRPr>
          </a:p>
          <a:p>
            <a:pPr marL="285750" indent="-285750">
              <a:buFont typeface="Arial" panose="020B0604020202020204" pitchFamily="34" charset="0"/>
              <a:buChar char="•"/>
            </a:pPr>
            <a:endParaRPr lang="en-US" sz="2400" dirty="0">
              <a:latin typeface="Play" panose="020B0604020202020204" charset="0"/>
            </a:endParaRPr>
          </a:p>
          <a:p>
            <a:r>
              <a:rPr lang="en-US" sz="2400" dirty="0">
                <a:latin typeface="Play" panose="020B0604020202020204" charset="0"/>
              </a:rPr>
              <a:t>Contact:</a:t>
            </a:r>
          </a:p>
          <a:p>
            <a:r>
              <a:rPr lang="en-US" sz="2400" dirty="0">
                <a:latin typeface="Play" panose="020B0604020202020204" charset="0"/>
              </a:rPr>
              <a:t>Brooklyn Thomas </a:t>
            </a:r>
          </a:p>
          <a:p>
            <a:r>
              <a:rPr lang="en-US" sz="2400" dirty="0">
                <a:latin typeface="Play" panose="020B0604020202020204" charset="0"/>
              </a:rPr>
              <a:t>Brooklyn.Ashwell@jll.com</a:t>
            </a:r>
          </a:p>
          <a:p>
            <a:r>
              <a:rPr lang="en-US" sz="2400" dirty="0" err="1">
                <a:latin typeface="Play" panose="020B0604020202020204" charset="0"/>
                <a:hlinkClick r:id="rId2"/>
              </a:rPr>
              <a:t>linkedin</a:t>
            </a:r>
            <a:endParaRPr lang="en-US" sz="1800" dirty="0">
              <a:latin typeface="Play" panose="020B0604020202020204" charset="0"/>
            </a:endParaRPr>
          </a:p>
        </p:txBody>
      </p:sp>
    </p:spTree>
    <p:extLst>
      <p:ext uri="{BB962C8B-B14F-4D97-AF65-F5344CB8AC3E}">
        <p14:creationId xmlns:p14="http://schemas.microsoft.com/office/powerpoint/2010/main" val="359280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4"/>
          <p:cNvSpPr/>
          <p:nvPr/>
        </p:nvSpPr>
        <p:spPr>
          <a:xfrm>
            <a:off x="95226" y="95226"/>
            <a:ext cx="11998500" cy="666583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96" name="Google Shape;296;p34" descr="preencoded.png"/>
          <p:cNvPicPr preferRelativeResize="0"/>
          <p:nvPr/>
        </p:nvPicPr>
        <p:blipFill rotWithShape="1">
          <a:blip r:embed="rId3">
            <a:alphaModFix/>
          </a:blip>
          <a:srcRect t="31483" b="31483"/>
          <a:stretch/>
        </p:blipFill>
        <p:spPr>
          <a:xfrm>
            <a:off x="95226" y="106377"/>
            <a:ext cx="11998500" cy="6665833"/>
          </a:xfrm>
          <a:prstGeom prst="rect">
            <a:avLst/>
          </a:prstGeom>
          <a:noFill/>
          <a:ln>
            <a:noFill/>
          </a:ln>
        </p:spPr>
      </p:pic>
      <p:sp>
        <p:nvSpPr>
          <p:cNvPr id="297" name="Google Shape;297;p34"/>
          <p:cNvSpPr/>
          <p:nvPr/>
        </p:nvSpPr>
        <p:spPr>
          <a:xfrm>
            <a:off x="946466" y="472561"/>
            <a:ext cx="10037220" cy="5743181"/>
          </a:xfrm>
          <a:prstGeom prst="rect">
            <a:avLst/>
          </a:prstGeom>
          <a:solidFill>
            <a:srgbClr val="000000">
              <a:alpha val="2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8" name="Google Shape;298;p34"/>
          <p:cNvSpPr/>
          <p:nvPr/>
        </p:nvSpPr>
        <p:spPr>
          <a:xfrm>
            <a:off x="3246315" y="2858497"/>
            <a:ext cx="5696322" cy="971307"/>
          </a:xfrm>
          <a:prstGeom prst="rect">
            <a:avLst/>
          </a:prstGeom>
          <a:noFill/>
          <a:ln>
            <a:noFill/>
          </a:ln>
        </p:spPr>
        <p:txBody>
          <a:bodyPr spcFirstLastPara="1" wrap="square" lIns="0" tIns="0" rIns="0" bIns="0" anchor="t" anchorCtr="0">
            <a:noAutofit/>
          </a:bodyPr>
          <a:lstStyle/>
          <a:p>
            <a:pPr marL="0" marR="0" lvl="0" indent="0" algn="ctr" rtl="0">
              <a:lnSpc>
                <a:spcPct val="91004"/>
              </a:lnSpc>
              <a:spcBef>
                <a:spcPts val="0"/>
              </a:spcBef>
              <a:spcAft>
                <a:spcPts val="0"/>
              </a:spcAft>
              <a:buClr>
                <a:srgbClr val="FFFFFF"/>
              </a:buClr>
              <a:buSzPts val="8438"/>
              <a:buFont typeface="Avenir"/>
              <a:buNone/>
            </a:pPr>
            <a:r>
              <a:rPr lang="en-US" sz="8438" b="1">
                <a:solidFill>
                  <a:srgbClr val="FFFFFF"/>
                </a:solidFill>
                <a:latin typeface="Avenir"/>
                <a:ea typeface="Avenir"/>
                <a:cs typeface="Avenir"/>
                <a:sym typeface="Avenir"/>
              </a:rPr>
              <a:t>Let's Chat some more</a:t>
            </a:r>
            <a:endParaRPr sz="1800" b="1">
              <a:solidFill>
                <a:schemeClr val="dk1"/>
              </a:solidFill>
              <a:latin typeface="Avenir"/>
              <a:ea typeface="Avenir"/>
              <a:cs typeface="Avenir"/>
              <a:sym typeface="Avenir"/>
            </a:endParaRPr>
          </a:p>
        </p:txBody>
      </p:sp>
      <p:pic>
        <p:nvPicPr>
          <p:cNvPr id="299" name="Google Shape;299;p34" descr="A cup of coffee with spoons&#10;&#10;Description automatically generated"/>
          <p:cNvPicPr preferRelativeResize="0"/>
          <p:nvPr/>
        </p:nvPicPr>
        <p:blipFill rotWithShape="1">
          <a:blip r:embed="rId4">
            <a:alphaModFix/>
          </a:blip>
          <a:srcRect/>
          <a:stretch/>
        </p:blipFill>
        <p:spPr>
          <a:xfrm>
            <a:off x="10926147" y="5610537"/>
            <a:ext cx="1153700" cy="1153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B5A31"/>
              </a:buClr>
              <a:buSzPts val="4400"/>
              <a:buFont typeface="Libre Franklin"/>
              <a:buNone/>
            </a:pPr>
            <a:r>
              <a:rPr lang="en-US" sz="4400">
                <a:solidFill>
                  <a:srgbClr val="8B5A31"/>
                </a:solidFill>
                <a:latin typeface="Libre Franklin"/>
                <a:ea typeface="Libre Franklin"/>
                <a:cs typeface="Libre Franklin"/>
                <a:sym typeface="Libre Franklin"/>
              </a:rPr>
              <a:t>Next Cappuccino Hour Event</a:t>
            </a:r>
            <a:endParaRPr/>
          </a:p>
        </p:txBody>
      </p:sp>
      <p:sp>
        <p:nvSpPr>
          <p:cNvPr id="306" name="Google Shape;306;p35"/>
          <p:cNvSpPr txBox="1">
            <a:spLocks noGrp="1"/>
          </p:cNvSpPr>
          <p:nvPr>
            <p:ph type="body" idx="1"/>
          </p:nvPr>
        </p:nvSpPr>
        <p:spPr>
          <a:xfrm>
            <a:off x="7774475" y="1658763"/>
            <a:ext cx="3973800" cy="4199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2400"/>
              <a:buNone/>
            </a:pPr>
            <a:r>
              <a:rPr lang="en-US" sz="1800" dirty="0"/>
              <a:t>Learn innovative strategies to effectively secure critical C-Suite support, ensuring a vibrant and safe built environment.</a:t>
            </a:r>
            <a:endParaRPr sz="1800" dirty="0"/>
          </a:p>
          <a:p>
            <a:pPr marL="0" lvl="0" indent="0" algn="l" rtl="0">
              <a:lnSpc>
                <a:spcPct val="115000"/>
              </a:lnSpc>
              <a:spcBef>
                <a:spcPts val="1000"/>
              </a:spcBef>
              <a:spcAft>
                <a:spcPts val="0"/>
              </a:spcAft>
              <a:buClr>
                <a:schemeClr val="dk1"/>
              </a:buClr>
              <a:buSzPts val="2400"/>
              <a:buNone/>
            </a:pPr>
            <a:r>
              <a:rPr lang="en-US" sz="1800" b="1" dirty="0">
                <a:latin typeface="Arial"/>
                <a:ea typeface="Arial"/>
                <a:cs typeface="Arial"/>
                <a:sym typeface="Arial"/>
              </a:rPr>
              <a:t>Date:</a:t>
            </a:r>
            <a:r>
              <a:rPr lang="en-US" sz="1800" dirty="0">
                <a:latin typeface="Arial"/>
                <a:ea typeface="Arial"/>
                <a:cs typeface="Arial"/>
                <a:sym typeface="Arial"/>
              </a:rPr>
              <a:t>  </a:t>
            </a:r>
            <a:r>
              <a:rPr lang="en-US" sz="1800" dirty="0"/>
              <a:t>April 30th</a:t>
            </a:r>
            <a:r>
              <a:rPr lang="en-US" sz="1800" dirty="0">
                <a:latin typeface="Arial"/>
                <a:ea typeface="Arial"/>
                <a:cs typeface="Arial"/>
                <a:sym typeface="Arial"/>
              </a:rPr>
              <a:t>, 2025</a:t>
            </a:r>
            <a:endParaRPr sz="1800" dirty="0"/>
          </a:p>
          <a:p>
            <a:pPr marL="0" lvl="0" indent="0" algn="l" rtl="0">
              <a:lnSpc>
                <a:spcPct val="115000"/>
              </a:lnSpc>
              <a:spcBef>
                <a:spcPts val="1000"/>
              </a:spcBef>
              <a:spcAft>
                <a:spcPts val="0"/>
              </a:spcAft>
              <a:buClr>
                <a:schemeClr val="dk1"/>
              </a:buClr>
              <a:buSzPts val="2400"/>
              <a:buNone/>
            </a:pPr>
            <a:r>
              <a:rPr lang="en-US" sz="1800" b="1" dirty="0">
                <a:latin typeface="Arial"/>
                <a:ea typeface="Arial"/>
                <a:cs typeface="Arial"/>
                <a:sym typeface="Arial"/>
              </a:rPr>
              <a:t>Time:</a:t>
            </a:r>
            <a:r>
              <a:rPr lang="en-US" sz="1800" dirty="0">
                <a:latin typeface="Arial"/>
                <a:ea typeface="Arial"/>
                <a:cs typeface="Arial"/>
                <a:sym typeface="Arial"/>
              </a:rPr>
              <a:t> 6:00 PM to 7:00 PM EST.</a:t>
            </a:r>
            <a:endParaRPr sz="1800" b="1" dirty="0"/>
          </a:p>
          <a:p>
            <a:pPr marL="0" lvl="0" indent="0" algn="l" rtl="0">
              <a:lnSpc>
                <a:spcPct val="115000"/>
              </a:lnSpc>
              <a:spcBef>
                <a:spcPts val="1000"/>
              </a:spcBef>
              <a:spcAft>
                <a:spcPts val="0"/>
              </a:spcAft>
              <a:buClr>
                <a:schemeClr val="dk1"/>
              </a:buClr>
              <a:buSzPts val="2400"/>
              <a:buNone/>
            </a:pPr>
            <a:r>
              <a:rPr lang="en-US" sz="1800" b="1" dirty="0"/>
              <a:t>Sign-up Link:</a:t>
            </a:r>
            <a:endParaRPr sz="1800" b="1" dirty="0"/>
          </a:p>
          <a:p>
            <a:pPr marL="0" lvl="0" indent="0" algn="l" rtl="0">
              <a:lnSpc>
                <a:spcPct val="90000"/>
              </a:lnSpc>
              <a:spcBef>
                <a:spcPts val="1000"/>
              </a:spcBef>
              <a:spcAft>
                <a:spcPts val="0"/>
              </a:spcAft>
              <a:buClr>
                <a:schemeClr val="dk1"/>
              </a:buClr>
              <a:buSzPts val="2400"/>
              <a:buNone/>
            </a:pPr>
            <a:endParaRPr sz="2400" b="1" dirty="0"/>
          </a:p>
          <a:p>
            <a:pPr marL="0" lvl="0" indent="0" algn="l" rtl="0">
              <a:lnSpc>
                <a:spcPct val="90000"/>
              </a:lnSpc>
              <a:spcBef>
                <a:spcPts val="1000"/>
              </a:spcBef>
              <a:spcAft>
                <a:spcPts val="0"/>
              </a:spcAft>
              <a:buClr>
                <a:schemeClr val="dk1"/>
              </a:buClr>
              <a:buSzPts val="2400"/>
              <a:buNone/>
            </a:pPr>
            <a:endParaRPr sz="2400" b="1" dirty="0">
              <a:highlight>
                <a:srgbClr val="F9CB9C"/>
              </a:highlight>
            </a:endParaRPr>
          </a:p>
        </p:txBody>
      </p:sp>
      <p:pic>
        <p:nvPicPr>
          <p:cNvPr id="307" name="Google Shape;307;p35" descr="A cup of coffee with spoons&#10;&#10;Description automatically generated"/>
          <p:cNvPicPr preferRelativeResize="0"/>
          <p:nvPr/>
        </p:nvPicPr>
        <p:blipFill rotWithShape="1">
          <a:blip r:embed="rId3">
            <a:alphaModFix/>
          </a:blip>
          <a:srcRect/>
          <a:stretch/>
        </p:blipFill>
        <p:spPr>
          <a:xfrm>
            <a:off x="11189208" y="5855208"/>
            <a:ext cx="1002792" cy="1002792"/>
          </a:xfrm>
          <a:prstGeom prst="rect">
            <a:avLst/>
          </a:prstGeom>
          <a:noFill/>
          <a:ln>
            <a:noFill/>
          </a:ln>
        </p:spPr>
      </p:pic>
      <p:pic>
        <p:nvPicPr>
          <p:cNvPr id="308" name="Google Shape;308;p35"/>
          <p:cNvPicPr preferRelativeResize="0"/>
          <p:nvPr/>
        </p:nvPicPr>
        <p:blipFill>
          <a:blip r:embed="rId4">
            <a:alphaModFix/>
          </a:blip>
          <a:stretch>
            <a:fillRect/>
          </a:stretch>
        </p:blipFill>
        <p:spPr>
          <a:xfrm>
            <a:off x="152400" y="1843088"/>
            <a:ext cx="7487954" cy="4199745"/>
          </a:xfrm>
          <a:prstGeom prst="rect">
            <a:avLst/>
          </a:prstGeom>
          <a:noFill/>
          <a:ln>
            <a:noFill/>
          </a:ln>
        </p:spPr>
      </p:pic>
      <p:pic>
        <p:nvPicPr>
          <p:cNvPr id="3" name="Picture 2" descr="A qr code with a white background&#10;&#10;AI-generated content may be incorrect.">
            <a:extLst>
              <a:ext uri="{FF2B5EF4-FFF2-40B4-BE49-F238E27FC236}">
                <a16:creationId xmlns:a16="http://schemas.microsoft.com/office/drawing/2014/main" id="{E38DD5D5-E800-68FC-C0C1-2696F91CE385}"/>
              </a:ext>
            </a:extLst>
          </p:cNvPr>
          <p:cNvPicPr>
            <a:picLocks noChangeAspect="1"/>
          </p:cNvPicPr>
          <p:nvPr/>
        </p:nvPicPr>
        <p:blipFill>
          <a:blip r:embed="rId5"/>
          <a:stretch>
            <a:fillRect/>
          </a:stretch>
        </p:blipFill>
        <p:spPr>
          <a:xfrm>
            <a:off x="7774475" y="4436281"/>
            <a:ext cx="1752983" cy="17529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2018928" y="488252"/>
            <a:ext cx="2409900" cy="137130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SzPts val="1500"/>
              <a:buNone/>
            </a:pPr>
            <a:r>
              <a:rPr lang="en-US"/>
              <a:t>Let’s Share</a:t>
            </a:r>
            <a:endParaRPr/>
          </a:p>
        </p:txBody>
      </p:sp>
      <p:graphicFrame>
        <p:nvGraphicFramePr>
          <p:cNvPr id="314" name="Google Shape;314;p36"/>
          <p:cNvGraphicFramePr/>
          <p:nvPr>
            <p:extLst>
              <p:ext uri="{D42A27DB-BD31-4B8C-83A1-F6EECF244321}">
                <p14:modId xmlns:p14="http://schemas.microsoft.com/office/powerpoint/2010/main" val="923162865"/>
              </p:ext>
            </p:extLst>
          </p:nvPr>
        </p:nvGraphicFramePr>
        <p:xfrm>
          <a:off x="835273" y="2152014"/>
          <a:ext cx="10303300" cy="4056725"/>
        </p:xfrm>
        <a:graphic>
          <a:graphicData uri="http://schemas.openxmlformats.org/drawingml/2006/table">
            <a:tbl>
              <a:tblPr firstRow="1" bandRow="1">
                <a:noFill/>
                <a:tableStyleId>{27073611-3EA8-419A-A07A-F4988449B425}</a:tableStyleId>
              </a:tblPr>
              <a:tblGrid>
                <a:gridCol w="2006400">
                  <a:extLst>
                    <a:ext uri="{9D8B030D-6E8A-4147-A177-3AD203B41FA5}">
                      <a16:colId xmlns:a16="http://schemas.microsoft.com/office/drawing/2014/main" val="20000"/>
                    </a:ext>
                  </a:extLst>
                </a:gridCol>
                <a:gridCol w="1833694">
                  <a:extLst>
                    <a:ext uri="{9D8B030D-6E8A-4147-A177-3AD203B41FA5}">
                      <a16:colId xmlns:a16="http://schemas.microsoft.com/office/drawing/2014/main" val="20001"/>
                    </a:ext>
                  </a:extLst>
                </a:gridCol>
                <a:gridCol w="1461156">
                  <a:extLst>
                    <a:ext uri="{9D8B030D-6E8A-4147-A177-3AD203B41FA5}">
                      <a16:colId xmlns:a16="http://schemas.microsoft.com/office/drawing/2014/main" val="20002"/>
                    </a:ext>
                  </a:extLst>
                </a:gridCol>
                <a:gridCol w="1366225">
                  <a:extLst>
                    <a:ext uri="{9D8B030D-6E8A-4147-A177-3AD203B41FA5}">
                      <a16:colId xmlns:a16="http://schemas.microsoft.com/office/drawing/2014/main" val="20003"/>
                    </a:ext>
                  </a:extLst>
                </a:gridCol>
                <a:gridCol w="3635825">
                  <a:extLst>
                    <a:ext uri="{9D8B030D-6E8A-4147-A177-3AD203B41FA5}">
                      <a16:colId xmlns:a16="http://schemas.microsoft.com/office/drawing/2014/main" val="20004"/>
                    </a:ext>
                  </a:extLst>
                </a:gridCol>
              </a:tblGrid>
              <a:tr h="695175">
                <a:tc>
                  <a:txBody>
                    <a:bodyPr/>
                    <a:lstStyle/>
                    <a:p>
                      <a:pPr marL="88900" marR="0" lvl="0" indent="0" algn="l" rtl="0">
                        <a:lnSpc>
                          <a:spcPct val="100000"/>
                        </a:lnSpc>
                        <a:spcBef>
                          <a:spcPts val="0"/>
                        </a:spcBef>
                        <a:spcAft>
                          <a:spcPts val="0"/>
                        </a:spcAft>
                        <a:buClr>
                          <a:srgbClr val="000000"/>
                        </a:buClr>
                        <a:buSzPts val="1200"/>
                        <a:buFont typeface="Arial"/>
                        <a:buNone/>
                      </a:pPr>
                      <a:r>
                        <a:rPr lang="en-US" sz="1200" b="0" u="none" strike="noStrike" cap="none">
                          <a:solidFill>
                            <a:srgbClr val="FFFFFF"/>
                          </a:solidFill>
                          <a:latin typeface="Calibri"/>
                          <a:ea typeface="Calibri"/>
                          <a:cs typeface="Calibri"/>
                          <a:sym typeface="Calibri"/>
                        </a:rPr>
                        <a:t>Topic</a:t>
                      </a:r>
                      <a:endParaRPr sz="1200" b="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solidFill>
                            <a:srgbClr val="FFFFFF"/>
                          </a:solidFill>
                          <a:latin typeface="Calibri"/>
                          <a:ea typeface="Calibri"/>
                          <a:cs typeface="Calibri"/>
                          <a:sym typeface="Calibri"/>
                        </a:rPr>
                        <a:t>Topic</a:t>
                      </a:r>
                      <a:endParaRPr sz="1200" b="0" u="none" strike="noStrike" cap="none">
                        <a:solidFill>
                          <a:srgbClr val="FFFFFF"/>
                        </a:solidFill>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rgbClr val="FFFFFF"/>
                          </a:solidFill>
                          <a:latin typeface="Calibri"/>
                          <a:ea typeface="Calibri"/>
                          <a:cs typeface="Calibri"/>
                          <a:sym typeface="Calibri"/>
                        </a:rPr>
                        <a:t>Date and Time</a:t>
                      </a:r>
                      <a:endParaRPr sz="1200" b="0" u="none" strike="noStrike" cap="none" dirty="0">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solidFill>
                            <a:srgbClr val="FFFFFF"/>
                          </a:solidFill>
                          <a:latin typeface="Calibri"/>
                          <a:ea typeface="Calibri"/>
                          <a:cs typeface="Calibri"/>
                          <a:sym typeface="Calibri"/>
                        </a:rPr>
                        <a:t>Link</a:t>
                      </a:r>
                      <a:endParaRPr sz="1200" b="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solidFill>
                            <a:srgbClr val="FFFFFF"/>
                          </a:solidFill>
                          <a:latin typeface="Calibri"/>
                          <a:ea typeface="Calibri"/>
                          <a:cs typeface="Calibri"/>
                          <a:sym typeface="Calibri"/>
                        </a:rPr>
                        <a:t>Description</a:t>
                      </a:r>
                      <a:endParaRPr sz="1200" b="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extLst>
                  <a:ext uri="{0D108BD9-81ED-4DB2-BD59-A6C34878D82A}">
                    <a16:rowId xmlns:a16="http://schemas.microsoft.com/office/drawing/2014/main" val="10000"/>
                  </a:ext>
                </a:extLst>
              </a:tr>
              <a:tr h="109392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IFMA (Canada)</a:t>
                      </a:r>
                      <a:endParaRPr sz="1200" b="0" u="none" strike="noStrike" cap="none">
                        <a:latin typeface="Calibri"/>
                        <a:ea typeface="Calibri"/>
                        <a:cs typeface="Calibri"/>
                        <a:sym typeface="Calibri"/>
                      </a:endParaRPr>
                    </a:p>
                    <a:p>
                      <a:pPr marL="88900" marR="0" lvl="0" indent="0" algn="l" rtl="0">
                        <a:lnSpc>
                          <a:spcPct val="100000"/>
                        </a:lnSpc>
                        <a:spcBef>
                          <a:spcPts val="0"/>
                        </a:spcBef>
                        <a:spcAft>
                          <a:spcPts val="0"/>
                        </a:spcAft>
                        <a:buClr>
                          <a:srgbClr val="000000"/>
                        </a:buClr>
                        <a:buSzPts val="1200"/>
                        <a:buFont typeface="Calibri"/>
                        <a:buNone/>
                      </a:pPr>
                      <a:endParaRPr sz="1200" b="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b="0" u="none" strike="noStrike" cap="none" dirty="0">
                          <a:latin typeface="Calibri"/>
                          <a:ea typeface="Calibri"/>
                          <a:cs typeface="Calibri"/>
                          <a:sym typeface="Calibri"/>
                        </a:rPr>
                        <a:t>U.S. Tariff - </a:t>
                      </a:r>
                      <a:r>
                        <a:rPr lang="en-US" sz="1200" b="0" i="0" u="none" strike="noStrike" cap="none" dirty="0">
                          <a:solidFill>
                            <a:schemeClr val="dk1"/>
                          </a:solidFill>
                          <a:effectLst/>
                          <a:latin typeface="Calibri"/>
                          <a:ea typeface="Calibri"/>
                          <a:cs typeface="Calibri"/>
                          <a:sym typeface="Arial"/>
                        </a:rPr>
                        <a:t>Webinar Part 3: What Plans Are FMs Making to Ease and Combat the U.S. Tariffs?</a:t>
                      </a:r>
                      <a:endParaRPr sz="1200" b="0" u="none" strike="noStrike" cap="none" dirty="0">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a:t>April 30, 3-4 pm EST</a:t>
                      </a:r>
                      <a:endParaRPr sz="1200" b="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LInk to follow</a:t>
                      </a:r>
                      <a:endParaRPr sz="1200" b="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Save the date</a:t>
                      </a:r>
                      <a:endParaRPr sz="1200" b="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extLst>
                  <a:ext uri="{0D108BD9-81ED-4DB2-BD59-A6C34878D82A}">
                    <a16:rowId xmlns:a16="http://schemas.microsoft.com/office/drawing/2014/main" val="10001"/>
                  </a:ext>
                </a:extLst>
              </a:tr>
              <a:tr h="1033500">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FM Student Alumni Event</a:t>
                      </a:r>
                      <a:endParaRPr sz="1200" b="0" u="none" strike="noStrike" cap="none">
                        <a:latin typeface="Calibri"/>
                        <a:ea typeface="Calibri"/>
                        <a:cs typeface="Calibri"/>
                        <a:sym typeface="Calibri"/>
                      </a:endParaRPr>
                    </a:p>
                  </a:txBody>
                  <a:tcPr marL="0" marR="0" marT="48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101600" marR="0" lvl="0" indent="0" algn="l" rtl="0">
                        <a:lnSpc>
                          <a:spcPct val="119166"/>
                        </a:lnSpc>
                        <a:spcBef>
                          <a:spcPts val="0"/>
                        </a:spcBef>
                        <a:spcAft>
                          <a:spcPts val="0"/>
                        </a:spcAft>
                        <a:buClr>
                          <a:srgbClr val="000000"/>
                        </a:buClr>
                        <a:buSzPts val="1200"/>
                        <a:buFont typeface="Arial"/>
                        <a:buNone/>
                      </a:pPr>
                      <a:endParaRPr sz="1200" b="0" u="none" strike="noStrike" cap="none" dirty="0">
                        <a:latin typeface="Calibri"/>
                        <a:ea typeface="Calibri"/>
                        <a:cs typeface="Calibri"/>
                        <a:sym typeface="Calibri"/>
                      </a:endParaRPr>
                    </a:p>
                  </a:txBody>
                  <a:tcPr marL="0" marR="0" marT="133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dirty="0"/>
                        <a:t>Wednesday June 11, 2024</a:t>
                      </a:r>
                      <a:endParaRPr sz="1200" b="0" u="none" strike="noStrike" cap="none" dirty="0">
                        <a:latin typeface="Calibri"/>
                        <a:ea typeface="Calibri"/>
                        <a:cs typeface="Calibri"/>
                        <a:sym typeface="Calibri"/>
                      </a:endParaRPr>
                    </a:p>
                  </a:txBody>
                  <a:tcPr marL="0" marR="0" marT="133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Link to follow</a:t>
                      </a:r>
                      <a:endParaRPr sz="1200" b="0" u="none" strike="noStrike" cap="none">
                        <a:latin typeface="Calibri"/>
                        <a:ea typeface="Calibri"/>
                        <a:cs typeface="Calibri"/>
                        <a:sym typeface="Calibri"/>
                      </a:endParaRPr>
                    </a:p>
                  </a:txBody>
                  <a:tcPr marL="0" marR="0" marT="495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101600" marR="0" lvl="0" indent="0" algn="l" rtl="0">
                        <a:lnSpc>
                          <a:spcPct val="119166"/>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In Person Event.  Save the date</a:t>
                      </a:r>
                      <a:endParaRPr sz="1200" b="0" u="none" strike="noStrike" cap="none">
                        <a:latin typeface="Calibri"/>
                        <a:ea typeface="Calibri"/>
                        <a:cs typeface="Calibri"/>
                        <a:sym typeface="Calibri"/>
                      </a:endParaRPr>
                    </a:p>
                  </a:txBody>
                  <a:tcPr marL="0" marR="0" marT="133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extLst>
                  <a:ext uri="{0D108BD9-81ED-4DB2-BD59-A6C34878D82A}">
                    <a16:rowId xmlns:a16="http://schemas.microsoft.com/office/drawing/2014/main" val="10002"/>
                  </a:ext>
                </a:extLst>
              </a:tr>
              <a:tr h="1234125">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p>
                      <a:pPr marL="8890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University of Toronto School of Continuing Studies: FM certificate Program</a:t>
                      </a:r>
                      <a:endParaRPr sz="1200" b="0" u="none" strike="noStrike" cap="none">
                        <a:latin typeface="Calibri"/>
                        <a:ea typeface="Calibri"/>
                        <a:cs typeface="Calibri"/>
                        <a:sym typeface="Calibri"/>
                      </a:endParaRPr>
                    </a:p>
                  </a:txBody>
                  <a:tcPr marL="0" marR="0" marT="343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txBody>
                  <a:tcPr marL="0" marR="0" marT="343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1200"/>
                        <a:buFont typeface="Arial"/>
                        <a:buNone/>
                      </a:pPr>
                      <a:r>
                        <a:rPr lang="en-US" sz="1200" b="0" u="none" strike="noStrike" cap="none">
                          <a:latin typeface="Calibri"/>
                          <a:ea typeface="Calibri"/>
                          <a:cs typeface="Calibri"/>
                          <a:sym typeface="Calibri"/>
                        </a:rPr>
                        <a:t>N/A</a:t>
                      </a:r>
                      <a:endParaRPr sz="1500"/>
                    </a:p>
                    <a:p>
                      <a:pPr marL="101600" marR="0" lvl="0" indent="0" algn="l" rtl="0">
                        <a:lnSpc>
                          <a:spcPct val="100000"/>
                        </a:lnSpc>
                        <a:spcBef>
                          <a:spcPts val="0"/>
                        </a:spcBef>
                        <a:spcAft>
                          <a:spcPts val="0"/>
                        </a:spcAft>
                        <a:buClr>
                          <a:srgbClr val="000000"/>
                        </a:buClr>
                        <a:buSzPts val="1200"/>
                        <a:buFont typeface="Arial"/>
                        <a:buNone/>
                      </a:pPr>
                      <a:br>
                        <a:rPr lang="en-US" sz="1200" b="0" u="none" strike="noStrike" cap="none">
                          <a:latin typeface="Calibri"/>
                          <a:ea typeface="Calibri"/>
                          <a:cs typeface="Calibri"/>
                          <a:sym typeface="Calibri"/>
                        </a:rPr>
                      </a:br>
                      <a:endParaRPr sz="1200" b="0" u="none" strike="noStrike" cap="none">
                        <a:latin typeface="Calibri"/>
                        <a:ea typeface="Calibri"/>
                        <a:cs typeface="Calibri"/>
                        <a:sym typeface="Calibri"/>
                      </a:endParaRPr>
                    </a:p>
                  </a:txBody>
                  <a:tcPr marL="0" marR="0" marT="343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u="sng" strike="noStrike" cap="none">
                          <a:solidFill>
                            <a:schemeClr val="hlink"/>
                          </a:solidFill>
                          <a:latin typeface="Calibri"/>
                          <a:ea typeface="Calibri"/>
                          <a:cs typeface="Calibri"/>
                          <a:sym typeface="Calibri"/>
                          <a:hlinkClick r:id="rId3"/>
                        </a:rPr>
                        <a:t>https://www.naturl.link/EJlHLW</a:t>
                      </a:r>
                      <a:endParaRPr sz="1200" b="0" u="none" strike="noStrike" cap="none">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1200"/>
                        <a:buFont typeface="Arial"/>
                        <a:buNone/>
                      </a:pPr>
                      <a:endParaRPr sz="1200" b="0" u="none" strike="noStrike" cap="none">
                        <a:latin typeface="Calibri"/>
                        <a:ea typeface="Calibri"/>
                        <a:cs typeface="Calibri"/>
                        <a:sym typeface="Calibri"/>
                      </a:endParaRPr>
                    </a:p>
                  </a:txBody>
                  <a:tcPr marL="0" marR="0" marT="343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tc>
                  <a:txBody>
                    <a:bodyPr/>
                    <a:lstStyle/>
                    <a:p>
                      <a:pPr marL="101600" marR="215900" lvl="0" indent="0" algn="l" rtl="0">
                        <a:lnSpc>
                          <a:spcPct val="119166"/>
                        </a:lnSpc>
                        <a:spcBef>
                          <a:spcPts val="0"/>
                        </a:spcBef>
                        <a:spcAft>
                          <a:spcPts val="0"/>
                        </a:spcAft>
                        <a:buClr>
                          <a:srgbClr val="000000"/>
                        </a:buClr>
                        <a:buSzPts val="1100"/>
                        <a:buFont typeface="Arial"/>
                        <a:buNone/>
                      </a:pPr>
                      <a:r>
                        <a:rPr lang="en-US" sz="1100" b="0" u="none" strike="noStrike" cap="none" dirty="0">
                          <a:latin typeface="Calibri"/>
                          <a:ea typeface="Calibri"/>
                          <a:cs typeface="Calibri"/>
                          <a:sym typeface="Calibri"/>
                        </a:rPr>
                        <a:t>Enhance your expertise in Facility Management (FM) with a recognized certificate program. Develop essential skills in operations, sustainability, and strategic planning to advance your career in FM.</a:t>
                      </a:r>
                      <a:endParaRPr sz="1100" b="0" u="none" strike="noStrike" cap="none" dirty="0">
                        <a:latin typeface="Calibri"/>
                        <a:ea typeface="Calibri"/>
                        <a:cs typeface="Calibri"/>
                        <a:sym typeface="Calibri"/>
                      </a:endParaRPr>
                    </a:p>
                  </a:txBody>
                  <a:tcPr marL="0" marR="0" marT="1251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7"/>
                    </a:solidFill>
                  </a:tcPr>
                </a:tc>
                <a:extLst>
                  <a:ext uri="{0D108BD9-81ED-4DB2-BD59-A6C34878D82A}">
                    <a16:rowId xmlns:a16="http://schemas.microsoft.com/office/drawing/2014/main" val="10003"/>
                  </a:ext>
                </a:extLst>
              </a:tr>
            </a:tbl>
          </a:graphicData>
        </a:graphic>
      </p:graphicFrame>
      <p:pic>
        <p:nvPicPr>
          <p:cNvPr id="315" name="Google Shape;315;p36" descr="Marcia O'Connor"/>
          <p:cNvPicPr preferRelativeResize="0"/>
          <p:nvPr/>
        </p:nvPicPr>
        <p:blipFill rotWithShape="1">
          <a:blip r:embed="rId4">
            <a:alphaModFix/>
          </a:blip>
          <a:srcRect/>
          <a:stretch/>
        </p:blipFill>
        <p:spPr>
          <a:xfrm>
            <a:off x="609600" y="58125"/>
            <a:ext cx="1245105" cy="12451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p:cNvSpPr txBox="1">
            <a:spLocks noGrp="1"/>
          </p:cNvSpPr>
          <p:nvPr>
            <p:ph type="title"/>
          </p:nvPr>
        </p:nvSpPr>
        <p:spPr>
          <a:xfrm>
            <a:off x="2018928" y="488252"/>
            <a:ext cx="2409900" cy="137130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SzPts val="1500"/>
              <a:buNone/>
            </a:pPr>
            <a:r>
              <a:rPr lang="en-US"/>
              <a:t>Let’s Share</a:t>
            </a:r>
            <a:endParaRPr/>
          </a:p>
        </p:txBody>
      </p:sp>
      <p:graphicFrame>
        <p:nvGraphicFramePr>
          <p:cNvPr id="321" name="Google Shape;321;p37"/>
          <p:cNvGraphicFramePr/>
          <p:nvPr/>
        </p:nvGraphicFramePr>
        <p:xfrm>
          <a:off x="1032573" y="2152014"/>
          <a:ext cx="10106000" cy="4449013"/>
        </p:xfrm>
        <a:graphic>
          <a:graphicData uri="http://schemas.openxmlformats.org/drawingml/2006/table">
            <a:tbl>
              <a:tblPr firstRow="1" bandRow="1">
                <a:noFill/>
                <a:tableStyleId>{27073611-3EA8-419A-A07A-F4988449B425}</a:tableStyleId>
              </a:tblPr>
              <a:tblGrid>
                <a:gridCol w="1967975">
                  <a:extLst>
                    <a:ext uri="{9D8B030D-6E8A-4147-A177-3AD203B41FA5}">
                      <a16:colId xmlns:a16="http://schemas.microsoft.com/office/drawing/2014/main" val="20000"/>
                    </a:ext>
                  </a:extLst>
                </a:gridCol>
                <a:gridCol w="1615875">
                  <a:extLst>
                    <a:ext uri="{9D8B030D-6E8A-4147-A177-3AD203B41FA5}">
                      <a16:colId xmlns:a16="http://schemas.microsoft.com/office/drawing/2014/main" val="20001"/>
                    </a:ext>
                  </a:extLst>
                </a:gridCol>
                <a:gridCol w="1615875">
                  <a:extLst>
                    <a:ext uri="{9D8B030D-6E8A-4147-A177-3AD203B41FA5}">
                      <a16:colId xmlns:a16="http://schemas.microsoft.com/office/drawing/2014/main" val="20002"/>
                    </a:ext>
                  </a:extLst>
                </a:gridCol>
                <a:gridCol w="1340075">
                  <a:extLst>
                    <a:ext uri="{9D8B030D-6E8A-4147-A177-3AD203B41FA5}">
                      <a16:colId xmlns:a16="http://schemas.microsoft.com/office/drawing/2014/main" val="20003"/>
                    </a:ext>
                  </a:extLst>
                </a:gridCol>
                <a:gridCol w="3566200">
                  <a:extLst>
                    <a:ext uri="{9D8B030D-6E8A-4147-A177-3AD203B41FA5}">
                      <a16:colId xmlns:a16="http://schemas.microsoft.com/office/drawing/2014/main" val="20004"/>
                    </a:ext>
                  </a:extLst>
                </a:gridCol>
              </a:tblGrid>
              <a:tr h="502475">
                <a:tc>
                  <a:txBody>
                    <a:bodyPr/>
                    <a:lstStyle/>
                    <a:p>
                      <a:pPr marL="8890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Calibri"/>
                          <a:ea typeface="Calibri"/>
                          <a:cs typeface="Calibri"/>
                          <a:sym typeface="Calibri"/>
                        </a:rPr>
                        <a:t>Topic</a:t>
                      </a:r>
                      <a:endParaRPr sz="120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FFFFFF"/>
                          </a:solidFill>
                        </a:rPr>
                        <a:t>Topic</a:t>
                      </a:r>
                      <a:endParaRPr sz="1200" b="1" u="none" strike="noStrike" cap="none">
                        <a:solidFill>
                          <a:srgbClr val="FFFFFF"/>
                        </a:solidFill>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Calibri"/>
                          <a:ea typeface="Calibri"/>
                          <a:cs typeface="Calibri"/>
                          <a:sym typeface="Calibri"/>
                        </a:rPr>
                        <a:t>Date and Time</a:t>
                      </a:r>
                      <a:endParaRPr sz="120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Calibri"/>
                          <a:ea typeface="Calibri"/>
                          <a:cs typeface="Calibri"/>
                          <a:sym typeface="Calibri"/>
                        </a:rPr>
                        <a:t>Link</a:t>
                      </a:r>
                      <a:endParaRPr sz="120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tc>
                  <a:txBody>
                    <a:bodyPr/>
                    <a:lstStyle/>
                    <a:p>
                      <a:pPr marL="10160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Calibri"/>
                          <a:ea typeface="Calibri"/>
                          <a:cs typeface="Calibri"/>
                          <a:sym typeface="Calibri"/>
                        </a:rPr>
                        <a:t>Description</a:t>
                      </a:r>
                      <a:endParaRPr sz="1200" u="none" strike="noStrike" cap="none">
                        <a:latin typeface="Calibri"/>
                        <a:ea typeface="Calibri"/>
                        <a:cs typeface="Calibri"/>
                        <a:sym typeface="Calibri"/>
                      </a:endParaRPr>
                    </a:p>
                  </a:txBody>
                  <a:tcPr marL="0" marR="0" marT="1174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55F82"/>
                    </a:solidFill>
                  </a:tcPr>
                </a:tc>
                <a:extLst>
                  <a:ext uri="{0D108BD9-81ED-4DB2-BD59-A6C34878D82A}">
                    <a16:rowId xmlns:a16="http://schemas.microsoft.com/office/drawing/2014/main" val="10000"/>
                  </a:ext>
                </a:extLst>
              </a:tr>
              <a:tr h="790700">
                <a:tc>
                  <a:txBody>
                    <a:bodyPr/>
                    <a:lstStyle/>
                    <a:p>
                      <a:pPr marL="88900" marR="0" lvl="0" indent="0" algn="l" rtl="0">
                        <a:lnSpc>
                          <a:spcPct val="100000"/>
                        </a:lnSpc>
                        <a:spcBef>
                          <a:spcPts val="0"/>
                        </a:spcBef>
                        <a:spcAft>
                          <a:spcPts val="0"/>
                        </a:spcAft>
                        <a:buClr>
                          <a:srgbClr val="000000"/>
                        </a:buClr>
                        <a:buSzPts val="1200"/>
                        <a:buFont typeface="Calibri"/>
                        <a:buNone/>
                      </a:pPr>
                      <a:r>
                        <a:rPr lang="en-US" sz="1200" b="1" u="none" strike="noStrike" cap="none"/>
                        <a:t>FM Connect Newsletter</a:t>
                      </a:r>
                      <a:endParaRPr sz="1200" b="1" u="none" strike="noStrike" cap="none"/>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Latest FM Trends</a:t>
                      </a:r>
                      <a:endParaRPr sz="1500"/>
                    </a:p>
                    <a:p>
                      <a:pPr marL="101600" marR="0" lvl="0" indent="0" algn="l" rtl="0">
                        <a:lnSpc>
                          <a:spcPct val="119583"/>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Upcoming Events</a:t>
                      </a:r>
                      <a:endParaRPr sz="1500"/>
                    </a:p>
                    <a:p>
                      <a:pPr marL="101600" marR="0" lvl="0" indent="0" algn="l" rtl="0">
                        <a:lnSpc>
                          <a:spcPct val="119583"/>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t>N/A</a:t>
                      </a:r>
                      <a:endParaRPr sz="1200" u="none" strike="noStrike" cap="none"/>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libri"/>
                          <a:ea typeface="Calibri"/>
                          <a:cs typeface="Calibri"/>
                          <a:sym typeface="Calibri"/>
                          <a:hlinkClick r:id="rId3"/>
                        </a:rPr>
                        <a:t>Link</a:t>
                      </a:r>
                      <a:endParaRPr sz="120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Stay informed and connected with FM Connect, your go-to source for the latest trends, updates, and insights in facility management.</a:t>
                      </a:r>
                      <a:endParaRPr sz="1500"/>
                    </a:p>
                    <a:p>
                      <a:pPr marL="101600" marR="0" lvl="0" indent="0" algn="l" rtl="0">
                        <a:lnSpc>
                          <a:spcPct val="119583"/>
                        </a:lnSpc>
                        <a:spcBef>
                          <a:spcPts val="0"/>
                        </a:spcBef>
                        <a:spcAft>
                          <a:spcPts val="0"/>
                        </a:spcAft>
                        <a:buClr>
                          <a:srgbClr val="000000"/>
                        </a:buClr>
                        <a:buSzPts val="1200"/>
                        <a:buFont typeface="Arial"/>
                        <a:buNone/>
                      </a:pPr>
                      <a:br>
                        <a:rPr lang="en-US" sz="1200" u="none" strike="noStrike" cap="none">
                          <a:latin typeface="Calibri"/>
                          <a:ea typeface="Calibri"/>
                          <a:cs typeface="Calibri"/>
                          <a:sym typeface="Calibri"/>
                        </a:rPr>
                      </a:b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extLst>
                  <a:ext uri="{0D108BD9-81ED-4DB2-BD59-A6C34878D82A}">
                    <a16:rowId xmlns:a16="http://schemas.microsoft.com/office/drawing/2014/main" val="10001"/>
                  </a:ext>
                </a:extLst>
              </a:tr>
              <a:tr h="790700">
                <a:tc>
                  <a:txBody>
                    <a:bodyPr/>
                    <a:lstStyle/>
                    <a:p>
                      <a:pPr marL="88900" marR="0" lvl="0" indent="0" algn="l" rtl="0">
                        <a:lnSpc>
                          <a:spcPct val="100000"/>
                        </a:lnSpc>
                        <a:spcBef>
                          <a:spcPts val="0"/>
                        </a:spcBef>
                        <a:spcAft>
                          <a:spcPts val="0"/>
                        </a:spcAft>
                        <a:buClr>
                          <a:srgbClr val="000000"/>
                        </a:buClr>
                        <a:buSzPts val="1200"/>
                        <a:buFont typeface="Calibri"/>
                        <a:buNone/>
                      </a:pPr>
                      <a:r>
                        <a:rPr lang="en-US" sz="1200" b="1" u="none" strike="noStrike" cap="none"/>
                        <a:t>PM Springfest</a:t>
                      </a:r>
                      <a:endParaRPr sz="1200" b="1" u="none" strike="noStrike" cap="none"/>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t>April 24, 2025</a:t>
                      </a:r>
                      <a:endParaRPr sz="1500"/>
                    </a:p>
                    <a:p>
                      <a:pPr marL="101600" marR="0" lvl="0" indent="0" algn="l" rtl="0">
                        <a:lnSpc>
                          <a:spcPct val="119583"/>
                        </a:lnSpc>
                        <a:spcBef>
                          <a:spcPts val="0"/>
                        </a:spcBef>
                        <a:spcAft>
                          <a:spcPts val="0"/>
                        </a:spcAft>
                        <a:buClr>
                          <a:srgbClr val="000000"/>
                        </a:buClr>
                        <a:buSzPts val="1200"/>
                        <a:buFont typeface="Arial"/>
                        <a:buNone/>
                      </a:pPr>
                      <a:br>
                        <a:rPr lang="en-US" sz="1200" u="none" strike="noStrike" cap="none"/>
                      </a:br>
                      <a:endParaRPr sz="1200" u="none" strike="noStrike" cap="none"/>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sng" strike="noStrike" cap="none">
                          <a:solidFill>
                            <a:schemeClr val="hlink"/>
                          </a:solidFill>
                          <a:latin typeface="Calibri"/>
                          <a:ea typeface="Calibri"/>
                          <a:cs typeface="Calibri"/>
                          <a:sym typeface="Calibri"/>
                          <a:hlinkClick r:id="rId4"/>
                        </a:rPr>
                        <a:t>Link</a:t>
                      </a:r>
                      <a:endParaRPr sz="120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t>A fast-paced event for property managers and building owners featuring 230+ exhibitors, educational sessions, and networking opportunities.</a:t>
                      </a: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extLst>
                  <a:ext uri="{0D108BD9-81ED-4DB2-BD59-A6C34878D82A}">
                    <a16:rowId xmlns:a16="http://schemas.microsoft.com/office/drawing/2014/main" val="10002"/>
                  </a:ext>
                </a:extLst>
              </a:tr>
              <a:tr h="790700">
                <a:tc>
                  <a:txBody>
                    <a:bodyPr/>
                    <a:lstStyle/>
                    <a:p>
                      <a:pPr marL="88900" marR="0" lvl="0" indent="0" algn="l" rtl="0">
                        <a:lnSpc>
                          <a:spcPct val="100000"/>
                        </a:lnSpc>
                        <a:spcBef>
                          <a:spcPts val="0"/>
                        </a:spcBef>
                        <a:spcAft>
                          <a:spcPts val="0"/>
                        </a:spcAft>
                        <a:buClr>
                          <a:srgbClr val="000000"/>
                        </a:buClr>
                        <a:buSzPts val="1200"/>
                        <a:buFont typeface="Calibri"/>
                        <a:buNone/>
                      </a:pPr>
                      <a:r>
                        <a:rPr lang="en-US" sz="1200" b="1" u="none" strike="noStrike" cap="none"/>
                        <a:t>IHM Annual Conference</a:t>
                      </a:r>
                      <a:endParaRPr sz="1200" b="1" u="none" strike="noStrike" cap="none"/>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t>May 6-7, 2025</a:t>
                      </a:r>
                      <a:endParaRPr sz="1200" u="none" strike="noStrike" cap="none"/>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sng" strike="noStrike" cap="none">
                          <a:solidFill>
                            <a:schemeClr val="hlink"/>
                          </a:solidFill>
                          <a:latin typeface="Calibri"/>
                          <a:ea typeface="Calibri"/>
                          <a:cs typeface="Calibri"/>
                          <a:sym typeface="Calibri"/>
                          <a:hlinkClick r:id="rId5"/>
                        </a:rPr>
                        <a:t>Link</a:t>
                      </a:r>
                      <a:endParaRPr sz="120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u="none" strike="noStrike" cap="none"/>
                        <a:t>A two-day conference in Oakville, Ontario, bringing together over 100 industry leaders to discuss emerging trends, share expertise, and address challenges in the housing industry.</a:t>
                      </a: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E7EAEC"/>
                    </a:solidFill>
                  </a:tcPr>
                </a:tc>
                <a:extLst>
                  <a:ext uri="{0D108BD9-81ED-4DB2-BD59-A6C34878D82A}">
                    <a16:rowId xmlns:a16="http://schemas.microsoft.com/office/drawing/2014/main" val="10003"/>
                  </a:ext>
                </a:extLst>
              </a:tr>
              <a:tr h="790700">
                <a:tc>
                  <a:txBody>
                    <a:bodyPr/>
                    <a:lstStyle/>
                    <a:p>
                      <a:pPr marL="88900" lvl="0" indent="0" algn="l" rtl="0">
                        <a:spcBef>
                          <a:spcPts val="0"/>
                        </a:spcBef>
                        <a:spcAft>
                          <a:spcPts val="0"/>
                        </a:spcAft>
                        <a:buClr>
                          <a:srgbClr val="000000"/>
                        </a:buClr>
                        <a:buSzPts val="1200"/>
                        <a:buFont typeface="Calibri"/>
                        <a:buNone/>
                      </a:pPr>
                      <a:endParaRPr sz="1200"/>
                    </a:p>
                    <a:p>
                      <a:pPr marL="88900" marR="0" lvl="0" indent="0" algn="l" rtl="0">
                        <a:lnSpc>
                          <a:spcPct val="100000"/>
                        </a:lnSpc>
                        <a:spcBef>
                          <a:spcPts val="0"/>
                        </a:spcBef>
                        <a:spcAft>
                          <a:spcPts val="0"/>
                        </a:spcAft>
                        <a:buClr>
                          <a:srgbClr val="000000"/>
                        </a:buClr>
                        <a:buSzPts val="1200"/>
                        <a:buFont typeface="Calibri"/>
                        <a:buNone/>
                      </a:pPr>
                      <a:r>
                        <a:rPr lang="en-US" sz="1200" b="1"/>
                        <a:t>PEMAC Lunch and Learn Webinar</a:t>
                      </a:r>
                      <a:endParaRPr sz="1200" b="1" u="none" strike="noStrike" cap="none"/>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88900" lvl="0" indent="0" algn="l" rtl="0">
                        <a:spcBef>
                          <a:spcPts val="0"/>
                        </a:spcBef>
                        <a:spcAft>
                          <a:spcPts val="0"/>
                        </a:spcAft>
                        <a:buClr>
                          <a:schemeClr val="dk1"/>
                        </a:buClr>
                        <a:buSzPts val="1200"/>
                        <a:buFont typeface="Calibri"/>
                        <a:buNone/>
                      </a:pPr>
                      <a:r>
                        <a:rPr lang="en-US" sz="1200"/>
                        <a:t>Do You Have the Right Mindset to be a Professional AM?</a:t>
                      </a:r>
                      <a:endParaRPr sz="1200"/>
                    </a:p>
                    <a:p>
                      <a:pPr marL="101600" marR="0" lvl="0" indent="0" algn="l" rtl="0">
                        <a:lnSpc>
                          <a:spcPct val="119583"/>
                        </a:lnSpc>
                        <a:spcBef>
                          <a:spcPts val="0"/>
                        </a:spcBef>
                        <a:spcAft>
                          <a:spcPts val="0"/>
                        </a:spcAft>
                        <a:buClr>
                          <a:srgbClr val="000000"/>
                        </a:buClr>
                        <a:buSzPts val="1200"/>
                        <a:buFont typeface="Arial"/>
                        <a:buNone/>
                      </a:pPr>
                      <a:endParaRPr sz="1200"/>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a:t>Tuesday, May 6, 2025, 12:00 PM – 1:00 PM</a:t>
                      </a:r>
                      <a:endParaRPr sz="1200" u="none" strike="noStrike" cap="none"/>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sng">
                          <a:solidFill>
                            <a:schemeClr val="hlink"/>
                          </a:solidFill>
                          <a:hlinkClick r:id="rId6"/>
                        </a:rPr>
                        <a:t>Link</a:t>
                      </a:r>
                      <a:endParaRPr sz="1200" u="none" strike="noStrike" cap="none">
                        <a:latin typeface="Calibri"/>
                        <a:ea typeface="Calibri"/>
                        <a:cs typeface="Calibri"/>
                        <a:sym typeface="Calibri"/>
                      </a:endParaRPr>
                    </a:p>
                  </a:txBody>
                  <a:tcPr marL="0" marR="0" marT="317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tc>
                  <a:txBody>
                    <a:bodyPr/>
                    <a:lstStyle/>
                    <a:p>
                      <a:pPr marL="101600" marR="0" lvl="0" indent="0" algn="l" rtl="0">
                        <a:lnSpc>
                          <a:spcPct val="119583"/>
                        </a:lnSpc>
                        <a:spcBef>
                          <a:spcPts val="0"/>
                        </a:spcBef>
                        <a:spcAft>
                          <a:spcPts val="0"/>
                        </a:spcAft>
                        <a:buClr>
                          <a:srgbClr val="000000"/>
                        </a:buClr>
                        <a:buSzPts val="1200"/>
                        <a:buFont typeface="Arial"/>
                        <a:buNone/>
                      </a:pPr>
                      <a:r>
                        <a:rPr lang="en-US" sz="1200"/>
                        <a:t>Learn how to excel as an Asset Manager by cultivating a mindset that blends strategic vision with analytical thinking and problem-solving skills to maintain and sustain your assets.</a:t>
                      </a:r>
                      <a:endParaRPr sz="1200" u="none" strike="noStrike" cap="none">
                        <a:latin typeface="Calibri"/>
                        <a:ea typeface="Calibri"/>
                        <a:cs typeface="Calibri"/>
                        <a:sym typeface="Calibri"/>
                      </a:endParaRPr>
                    </a:p>
                  </a:txBody>
                  <a:tcPr marL="0" marR="0" marT="115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AEC"/>
                    </a:solidFill>
                  </a:tcPr>
                </a:tc>
                <a:extLst>
                  <a:ext uri="{0D108BD9-81ED-4DB2-BD59-A6C34878D82A}">
                    <a16:rowId xmlns:a16="http://schemas.microsoft.com/office/drawing/2014/main" val="10004"/>
                  </a:ext>
                </a:extLst>
              </a:tr>
            </a:tbl>
          </a:graphicData>
        </a:graphic>
      </p:graphicFrame>
      <p:pic>
        <p:nvPicPr>
          <p:cNvPr id="322" name="Google Shape;322;p37" descr="Marcia O'Connor"/>
          <p:cNvPicPr preferRelativeResize="0"/>
          <p:nvPr/>
        </p:nvPicPr>
        <p:blipFill rotWithShape="1">
          <a:blip r:embed="rId7">
            <a:alphaModFix/>
          </a:blip>
          <a:srcRect/>
          <a:stretch/>
        </p:blipFill>
        <p:spPr>
          <a:xfrm>
            <a:off x="609600" y="58125"/>
            <a:ext cx="1245105" cy="12451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descr="Marcia O'Connor"/>
          <p:cNvPicPr preferRelativeResize="0"/>
          <p:nvPr/>
        </p:nvPicPr>
        <p:blipFill rotWithShape="1">
          <a:blip r:embed="rId3">
            <a:alphaModFix/>
          </a:blip>
          <a:srcRect/>
          <a:stretch/>
        </p:blipFill>
        <p:spPr>
          <a:xfrm>
            <a:off x="609600" y="58125"/>
            <a:ext cx="1245105" cy="1245105"/>
          </a:xfrm>
          <a:prstGeom prst="rect">
            <a:avLst/>
          </a:prstGeom>
          <a:noFill/>
          <a:ln>
            <a:noFill/>
          </a:ln>
        </p:spPr>
      </p:pic>
      <p:pic>
        <p:nvPicPr>
          <p:cNvPr id="328" name="Google Shape;328;p38"/>
          <p:cNvPicPr preferRelativeResize="0"/>
          <p:nvPr/>
        </p:nvPicPr>
        <p:blipFill rotWithShape="1">
          <a:blip r:embed="rId4">
            <a:alphaModFix/>
          </a:blip>
          <a:srcRect/>
          <a:stretch/>
        </p:blipFill>
        <p:spPr>
          <a:xfrm>
            <a:off x="1714499" y="1549950"/>
            <a:ext cx="9776447" cy="4690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9"/>
          <p:cNvPicPr preferRelativeResize="0"/>
          <p:nvPr/>
        </p:nvPicPr>
        <p:blipFill rotWithShape="1">
          <a:blip r:embed="rId3">
            <a:alphaModFix/>
          </a:blip>
          <a:srcRect/>
          <a:stretch/>
        </p:blipFill>
        <p:spPr>
          <a:xfrm>
            <a:off x="1003227" y="1408957"/>
            <a:ext cx="9647602" cy="4843850"/>
          </a:xfrm>
          <a:prstGeom prst="rect">
            <a:avLst/>
          </a:prstGeom>
          <a:noFill/>
          <a:ln>
            <a:noFill/>
          </a:ln>
        </p:spPr>
      </p:pic>
      <p:sp>
        <p:nvSpPr>
          <p:cNvPr id="334" name="Google Shape;334;p39"/>
          <p:cNvSpPr txBox="1"/>
          <p:nvPr/>
        </p:nvSpPr>
        <p:spPr>
          <a:xfrm>
            <a:off x="6713134" y="1900664"/>
            <a:ext cx="34821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u="sng">
                <a:solidFill>
                  <a:schemeClr val="hlink"/>
                </a:solidFill>
                <a:hlinkClick r:id="rId4"/>
              </a:rPr>
              <a:t>Link</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4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1" name="Google Shape;341;p40"/>
          <p:cNvSpPr/>
          <p:nvPr/>
        </p:nvSpPr>
        <p:spPr>
          <a:xfrm>
            <a:off x="1113810" y="2960716"/>
            <a:ext cx="4036334" cy="238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000">
                <a:solidFill>
                  <a:schemeClr val="dk1"/>
                </a:solidFill>
                <a:latin typeface="Play"/>
                <a:ea typeface="Play"/>
                <a:cs typeface="Play"/>
                <a:sym typeface="Play"/>
              </a:rPr>
              <a:t>Subscribe to the FM Connect Newsletter</a:t>
            </a:r>
            <a:endParaRPr/>
          </a:p>
        </p:txBody>
      </p:sp>
      <p:grpSp>
        <p:nvGrpSpPr>
          <p:cNvPr id="342" name="Google Shape;342;p40"/>
          <p:cNvGrpSpPr/>
          <p:nvPr/>
        </p:nvGrpSpPr>
        <p:grpSpPr>
          <a:xfrm>
            <a:off x="0" y="2984992"/>
            <a:ext cx="731521" cy="673460"/>
            <a:chOff x="3940602" y="308034"/>
            <a:chExt cx="2116791" cy="3428999"/>
          </a:xfrm>
        </p:grpSpPr>
        <p:sp>
          <p:nvSpPr>
            <p:cNvPr id="343" name="Google Shape;343;p40"/>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4" name="Google Shape;344;p40"/>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40"/>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46" name="Google Shape;346;p40"/>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7" name="Google Shape;347;p40"/>
          <p:cNvSpPr/>
          <p:nvPr/>
        </p:nvSpPr>
        <p:spPr>
          <a:xfrm>
            <a:off x="5685810" y="391886"/>
            <a:ext cx="6009366" cy="601707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8" name="Google Shape;348;p40" descr="A blue person in a white envelope with a building in the middle&#10;&#10;Description automatically generated"/>
          <p:cNvPicPr preferRelativeResize="0"/>
          <p:nvPr/>
        </p:nvPicPr>
        <p:blipFill rotWithShape="1">
          <a:blip r:embed="rId3">
            <a:alphaModFix/>
          </a:blip>
          <a:srcRect/>
          <a:stretch/>
        </p:blipFill>
        <p:spPr>
          <a:xfrm>
            <a:off x="7032978" y="1545340"/>
            <a:ext cx="3802976" cy="3802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1" descr="preencoded.png"/>
          <p:cNvPicPr preferRelativeResize="0"/>
          <p:nvPr/>
        </p:nvPicPr>
        <p:blipFill rotWithShape="1">
          <a:blip r:embed="rId3">
            <a:alphaModFix/>
          </a:blip>
          <a:srcRect t="10288" b="10287"/>
          <a:stretch/>
        </p:blipFill>
        <p:spPr>
          <a:xfrm>
            <a:off x="0" y="0"/>
            <a:ext cx="6094476" cy="6856286"/>
          </a:xfrm>
          <a:prstGeom prst="rect">
            <a:avLst/>
          </a:prstGeom>
          <a:noFill/>
          <a:ln>
            <a:noFill/>
          </a:ln>
        </p:spPr>
      </p:pic>
      <p:sp>
        <p:nvSpPr>
          <p:cNvPr id="355" name="Google Shape;355;p41"/>
          <p:cNvSpPr/>
          <p:nvPr/>
        </p:nvSpPr>
        <p:spPr>
          <a:xfrm>
            <a:off x="6665833" y="1816707"/>
            <a:ext cx="5446938" cy="295201"/>
          </a:xfrm>
          <a:prstGeom prst="rect">
            <a:avLst/>
          </a:prstGeom>
          <a:noFill/>
          <a:ln>
            <a:noFill/>
          </a:ln>
        </p:spPr>
        <p:txBody>
          <a:bodyPr spcFirstLastPara="1" wrap="square" lIns="0" tIns="0" rIns="0" bIns="0" anchor="t" anchorCtr="0">
            <a:noAutofit/>
          </a:bodyPr>
          <a:lstStyle/>
          <a:p>
            <a:pPr marL="0" marR="0" lvl="0" indent="0" algn="l" rtl="0">
              <a:lnSpc>
                <a:spcPct val="142027"/>
              </a:lnSpc>
              <a:spcBef>
                <a:spcPts val="0"/>
              </a:spcBef>
              <a:spcAft>
                <a:spcPts val="0"/>
              </a:spcAft>
              <a:buClr>
                <a:srgbClr val="28282E"/>
              </a:buClr>
              <a:buSzPts val="1687"/>
              <a:buFont typeface="Raleway"/>
              <a:buNone/>
            </a:pPr>
            <a:r>
              <a:rPr lang="en-US" sz="1687">
                <a:solidFill>
                  <a:srgbClr val="28282E"/>
                </a:solidFill>
                <a:latin typeface="Raleway"/>
                <a:ea typeface="Raleway"/>
                <a:cs typeface="Raleway"/>
                <a:sym typeface="Raleway"/>
              </a:rPr>
              <a:t>You've heard from us.</a:t>
            </a:r>
            <a:endParaRPr sz="1800">
              <a:solidFill>
                <a:schemeClr val="dk1"/>
              </a:solidFill>
              <a:latin typeface="Arial"/>
              <a:ea typeface="Arial"/>
              <a:cs typeface="Arial"/>
              <a:sym typeface="Arial"/>
            </a:endParaRPr>
          </a:p>
        </p:txBody>
      </p:sp>
      <p:sp>
        <p:nvSpPr>
          <p:cNvPr id="356" name="Google Shape;356;p41"/>
          <p:cNvSpPr/>
          <p:nvPr/>
        </p:nvSpPr>
        <p:spPr>
          <a:xfrm>
            <a:off x="6665833" y="2148214"/>
            <a:ext cx="5446938" cy="571357"/>
          </a:xfrm>
          <a:prstGeom prst="rect">
            <a:avLst/>
          </a:prstGeom>
          <a:noFill/>
          <a:ln>
            <a:noFill/>
          </a:ln>
        </p:spPr>
        <p:txBody>
          <a:bodyPr spcFirstLastPara="1" wrap="square" lIns="0" tIns="0" rIns="0" bIns="0" anchor="t" anchorCtr="0">
            <a:noAutofit/>
          </a:bodyPr>
          <a:lstStyle/>
          <a:p>
            <a:pPr marL="0" marR="0" lvl="0" indent="0" algn="l" rtl="0">
              <a:lnSpc>
                <a:spcPct val="106510"/>
              </a:lnSpc>
              <a:spcBef>
                <a:spcPts val="0"/>
              </a:spcBef>
              <a:spcAft>
                <a:spcPts val="0"/>
              </a:spcAft>
              <a:buClr>
                <a:srgbClr val="28282E"/>
              </a:buClr>
              <a:buSzPts val="4239"/>
              <a:buFont typeface="Raleway"/>
              <a:buNone/>
            </a:pPr>
            <a:r>
              <a:rPr lang="en-US" sz="4239">
                <a:solidFill>
                  <a:srgbClr val="28282E"/>
                </a:solidFill>
                <a:latin typeface="Raleway"/>
                <a:ea typeface="Raleway"/>
                <a:cs typeface="Raleway"/>
                <a:sym typeface="Raleway"/>
              </a:rPr>
              <a:t>Chat with us!</a:t>
            </a:r>
            <a:endParaRPr sz="1800">
              <a:solidFill>
                <a:schemeClr val="dk1"/>
              </a:solidFill>
              <a:latin typeface="Arial"/>
              <a:ea typeface="Arial"/>
              <a:cs typeface="Arial"/>
              <a:sym typeface="Arial"/>
            </a:endParaRPr>
          </a:p>
        </p:txBody>
      </p:sp>
      <p:sp>
        <p:nvSpPr>
          <p:cNvPr id="357" name="Google Shape;357;p41"/>
          <p:cNvSpPr/>
          <p:nvPr/>
        </p:nvSpPr>
        <p:spPr>
          <a:xfrm>
            <a:off x="6665833" y="3258640"/>
            <a:ext cx="342814" cy="342814"/>
          </a:xfrm>
          <a:prstGeom prst="ellipse">
            <a:avLst/>
          </a:prstGeom>
          <a:noFill/>
          <a:ln w="25400" cap="flat" cmpd="sng">
            <a:solidFill>
              <a:srgbClr val="EB5D4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58" name="Google Shape;358;p41" descr="preencoded.png"/>
          <p:cNvPicPr preferRelativeResize="0"/>
          <p:nvPr/>
        </p:nvPicPr>
        <p:blipFill rotWithShape="1">
          <a:blip r:embed="rId4">
            <a:alphaModFix/>
          </a:blip>
          <a:srcRect/>
          <a:stretch/>
        </p:blipFill>
        <p:spPr>
          <a:xfrm>
            <a:off x="6774972" y="3361633"/>
            <a:ext cx="133317" cy="142839"/>
          </a:xfrm>
          <a:prstGeom prst="rect">
            <a:avLst/>
          </a:prstGeom>
          <a:noFill/>
          <a:ln>
            <a:noFill/>
          </a:ln>
        </p:spPr>
      </p:pic>
      <p:sp>
        <p:nvSpPr>
          <p:cNvPr id="359" name="Google Shape;359;p41"/>
          <p:cNvSpPr/>
          <p:nvPr/>
        </p:nvSpPr>
        <p:spPr>
          <a:xfrm>
            <a:off x="7151487" y="3301194"/>
            <a:ext cx="4912719" cy="266633"/>
          </a:xfrm>
          <a:prstGeom prst="rect">
            <a:avLst/>
          </a:prstGeom>
          <a:noFill/>
          <a:ln>
            <a:noFill/>
          </a:ln>
        </p:spPr>
        <p:txBody>
          <a:bodyPr spcFirstLastPara="1" wrap="square" lIns="0" tIns="0" rIns="0" bIns="0" anchor="t" anchorCtr="0">
            <a:noAutofit/>
          </a:bodyPr>
          <a:lstStyle/>
          <a:p>
            <a:pPr marL="0" marR="0" lvl="0" indent="0" algn="l" rtl="0">
              <a:lnSpc>
                <a:spcPct val="142020"/>
              </a:lnSpc>
              <a:spcBef>
                <a:spcPts val="0"/>
              </a:spcBef>
              <a:spcAft>
                <a:spcPts val="0"/>
              </a:spcAft>
              <a:buClr>
                <a:srgbClr val="28282E"/>
              </a:buClr>
              <a:buSzPts val="1485"/>
              <a:buFont typeface="Raleway"/>
              <a:buNone/>
            </a:pPr>
            <a:r>
              <a:rPr lang="en-US" sz="1485">
                <a:solidFill>
                  <a:srgbClr val="28282E"/>
                </a:solidFill>
                <a:latin typeface="Raleway"/>
                <a:ea typeface="Raleway"/>
                <a:cs typeface="Raleway"/>
                <a:sym typeface="Raleway"/>
              </a:rPr>
              <a:t>(416)-433-3565</a:t>
            </a:r>
            <a:endParaRPr sz="1800">
              <a:solidFill>
                <a:schemeClr val="dk1"/>
              </a:solidFill>
              <a:latin typeface="Arial"/>
              <a:ea typeface="Arial"/>
              <a:cs typeface="Arial"/>
              <a:sym typeface="Arial"/>
            </a:endParaRPr>
          </a:p>
        </p:txBody>
      </p:sp>
      <p:sp>
        <p:nvSpPr>
          <p:cNvPr id="360" name="Google Shape;360;p41"/>
          <p:cNvSpPr/>
          <p:nvPr/>
        </p:nvSpPr>
        <p:spPr>
          <a:xfrm>
            <a:off x="6665833" y="3791907"/>
            <a:ext cx="342814" cy="342814"/>
          </a:xfrm>
          <a:prstGeom prst="ellipse">
            <a:avLst/>
          </a:prstGeom>
          <a:noFill/>
          <a:ln w="25400" cap="flat" cmpd="sng">
            <a:solidFill>
              <a:srgbClr val="EB5D4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61" name="Google Shape;361;p41" descr="preencoded.png"/>
          <p:cNvPicPr preferRelativeResize="0"/>
          <p:nvPr/>
        </p:nvPicPr>
        <p:blipFill rotWithShape="1">
          <a:blip r:embed="rId5">
            <a:alphaModFix/>
          </a:blip>
          <a:srcRect/>
          <a:stretch/>
        </p:blipFill>
        <p:spPr>
          <a:xfrm>
            <a:off x="6764928" y="3890882"/>
            <a:ext cx="152362" cy="152362"/>
          </a:xfrm>
          <a:prstGeom prst="rect">
            <a:avLst/>
          </a:prstGeom>
          <a:noFill/>
          <a:ln>
            <a:noFill/>
          </a:ln>
        </p:spPr>
      </p:pic>
      <p:sp>
        <p:nvSpPr>
          <p:cNvPr id="362" name="Google Shape;362;p41"/>
          <p:cNvSpPr/>
          <p:nvPr/>
        </p:nvSpPr>
        <p:spPr>
          <a:xfrm>
            <a:off x="7151487" y="3834461"/>
            <a:ext cx="4912719" cy="266633"/>
          </a:xfrm>
          <a:prstGeom prst="rect">
            <a:avLst/>
          </a:prstGeom>
          <a:noFill/>
          <a:ln>
            <a:noFill/>
          </a:ln>
        </p:spPr>
        <p:txBody>
          <a:bodyPr spcFirstLastPara="1" wrap="square" lIns="0" tIns="0" rIns="0" bIns="0" anchor="t" anchorCtr="0">
            <a:noAutofit/>
          </a:bodyPr>
          <a:lstStyle/>
          <a:p>
            <a:pPr marL="0" marR="0" lvl="0" indent="0" algn="l" rtl="0">
              <a:lnSpc>
                <a:spcPct val="142020"/>
              </a:lnSpc>
              <a:spcBef>
                <a:spcPts val="0"/>
              </a:spcBef>
              <a:spcAft>
                <a:spcPts val="0"/>
              </a:spcAft>
              <a:buClr>
                <a:srgbClr val="28282E"/>
              </a:buClr>
              <a:buSzPts val="1485"/>
              <a:buFont typeface="Raleway"/>
              <a:buNone/>
            </a:pPr>
            <a:r>
              <a:rPr lang="en-US" sz="1485">
                <a:solidFill>
                  <a:srgbClr val="28282E"/>
                </a:solidFill>
                <a:latin typeface="Raleway"/>
                <a:ea typeface="Raleway"/>
                <a:cs typeface="Raleway"/>
                <a:sym typeface="Raleway"/>
              </a:rPr>
              <a:t>Marcia.Oconnor@amfmconsulting.com</a:t>
            </a:r>
            <a:endParaRPr sz="1800">
              <a:solidFill>
                <a:schemeClr val="dk1"/>
              </a:solidFill>
              <a:latin typeface="Arial"/>
              <a:ea typeface="Arial"/>
              <a:cs typeface="Arial"/>
              <a:sym typeface="Arial"/>
            </a:endParaRPr>
          </a:p>
        </p:txBody>
      </p:sp>
      <p:sp>
        <p:nvSpPr>
          <p:cNvPr id="363" name="Google Shape;363;p41"/>
          <p:cNvSpPr/>
          <p:nvPr/>
        </p:nvSpPr>
        <p:spPr>
          <a:xfrm>
            <a:off x="7151487" y="4367728"/>
            <a:ext cx="4912719" cy="266633"/>
          </a:xfrm>
          <a:prstGeom prst="rect">
            <a:avLst/>
          </a:prstGeom>
          <a:noFill/>
          <a:ln>
            <a:noFill/>
          </a:ln>
        </p:spPr>
        <p:txBody>
          <a:bodyPr spcFirstLastPara="1" wrap="square" lIns="0" tIns="0" rIns="0" bIns="0" anchor="t" anchorCtr="0">
            <a:noAutofit/>
          </a:bodyPr>
          <a:lstStyle/>
          <a:p>
            <a:pPr marL="0" marR="0" lvl="0" indent="0" algn="l" rtl="0">
              <a:lnSpc>
                <a:spcPct val="142020"/>
              </a:lnSpc>
              <a:spcBef>
                <a:spcPts val="0"/>
              </a:spcBef>
              <a:spcAft>
                <a:spcPts val="0"/>
              </a:spcAft>
              <a:buClr>
                <a:srgbClr val="28282E"/>
              </a:buClr>
              <a:buSzPts val="1485"/>
              <a:buFont typeface="Raleway"/>
              <a:buNone/>
            </a:pPr>
            <a:r>
              <a:rPr lang="en-US" sz="1485">
                <a:solidFill>
                  <a:srgbClr val="28282E"/>
                </a:solidFill>
                <a:latin typeface="Raleway"/>
                <a:ea typeface="Raleway"/>
                <a:cs typeface="Raleway"/>
                <a:sym typeface="Raleway"/>
              </a:rPr>
              <a:t>www.amfmconsulting.com</a:t>
            </a:r>
            <a:endParaRPr sz="1800">
              <a:solidFill>
                <a:schemeClr val="dk1"/>
              </a:solidFill>
              <a:latin typeface="Arial"/>
              <a:ea typeface="Arial"/>
              <a:cs typeface="Arial"/>
              <a:sym typeface="Arial"/>
            </a:endParaRPr>
          </a:p>
        </p:txBody>
      </p:sp>
      <p:sp>
        <p:nvSpPr>
          <p:cNvPr id="364" name="Google Shape;364;p41"/>
          <p:cNvSpPr/>
          <p:nvPr/>
        </p:nvSpPr>
        <p:spPr>
          <a:xfrm>
            <a:off x="6665833" y="2835628"/>
            <a:ext cx="5446938" cy="295201"/>
          </a:xfrm>
          <a:prstGeom prst="rect">
            <a:avLst/>
          </a:prstGeom>
          <a:noFill/>
          <a:ln>
            <a:noFill/>
          </a:ln>
        </p:spPr>
        <p:txBody>
          <a:bodyPr spcFirstLastPara="1" wrap="square" lIns="0" tIns="0" rIns="0" bIns="0" anchor="t" anchorCtr="0">
            <a:noAutofit/>
          </a:bodyPr>
          <a:lstStyle/>
          <a:p>
            <a:pPr marL="0" marR="0" lvl="0" indent="0" algn="l" rtl="0">
              <a:lnSpc>
                <a:spcPct val="142027"/>
              </a:lnSpc>
              <a:spcBef>
                <a:spcPts val="0"/>
              </a:spcBef>
              <a:spcAft>
                <a:spcPts val="0"/>
              </a:spcAft>
              <a:buClr>
                <a:srgbClr val="28282E"/>
              </a:buClr>
              <a:buSzPts val="1687"/>
              <a:buFont typeface="Raleway"/>
              <a:buNone/>
            </a:pPr>
            <a:r>
              <a:rPr lang="en-US" sz="1687" b="1">
                <a:solidFill>
                  <a:srgbClr val="28282E"/>
                </a:solidFill>
                <a:latin typeface="Raleway"/>
                <a:ea typeface="Raleway"/>
                <a:cs typeface="Raleway"/>
                <a:sym typeface="Raleway"/>
              </a:rPr>
              <a:t>Marcia ‘OConnor</a:t>
            </a:r>
            <a:endParaRPr sz="1800">
              <a:solidFill>
                <a:schemeClr val="dk1"/>
              </a:solidFill>
              <a:latin typeface="Arial"/>
              <a:ea typeface="Arial"/>
              <a:cs typeface="Arial"/>
              <a:sym typeface="Arial"/>
            </a:endParaRPr>
          </a:p>
        </p:txBody>
      </p:sp>
      <p:sp>
        <p:nvSpPr>
          <p:cNvPr id="365" name="Google Shape;365;p41"/>
          <p:cNvSpPr/>
          <p:nvPr/>
        </p:nvSpPr>
        <p:spPr>
          <a:xfrm>
            <a:off x="7129517" y="4892957"/>
            <a:ext cx="864358" cy="266633"/>
          </a:xfrm>
          <a:prstGeom prst="rect">
            <a:avLst/>
          </a:prstGeom>
          <a:noFill/>
          <a:ln>
            <a:noFill/>
          </a:ln>
        </p:spPr>
        <p:txBody>
          <a:bodyPr spcFirstLastPara="1" wrap="square" lIns="0" tIns="0" rIns="0" bIns="0" anchor="t" anchorCtr="0">
            <a:noAutofit/>
          </a:bodyPr>
          <a:lstStyle/>
          <a:p>
            <a:pPr marL="0" marR="0" lvl="0" indent="0" algn="l" rtl="0">
              <a:lnSpc>
                <a:spcPct val="142020"/>
              </a:lnSpc>
              <a:spcBef>
                <a:spcPts val="0"/>
              </a:spcBef>
              <a:spcAft>
                <a:spcPts val="0"/>
              </a:spcAft>
              <a:buClr>
                <a:schemeClr val="dk1"/>
              </a:buClr>
              <a:buSzPts val="1485"/>
              <a:buFont typeface="Raleway"/>
              <a:buNone/>
            </a:pPr>
            <a:r>
              <a:rPr lang="en-US" sz="1485">
                <a:solidFill>
                  <a:schemeClr val="dk1"/>
                </a:solidFill>
                <a:latin typeface="Raleway"/>
                <a:ea typeface="Raleway"/>
                <a:cs typeface="Raleway"/>
                <a:sym typeface="Raleway"/>
              </a:rPr>
              <a:t>LinkedIn: </a:t>
            </a:r>
            <a:endParaRPr sz="1800">
              <a:solidFill>
                <a:schemeClr val="dk1"/>
              </a:solidFill>
              <a:latin typeface="Arial"/>
              <a:ea typeface="Arial"/>
              <a:cs typeface="Arial"/>
              <a:sym typeface="Arial"/>
            </a:endParaRPr>
          </a:p>
        </p:txBody>
      </p:sp>
      <p:pic>
        <p:nvPicPr>
          <p:cNvPr id="366" name="Google Shape;366;p41" descr="A qr code on a white background&#10;&#10;Description automatically generated"/>
          <p:cNvPicPr preferRelativeResize="0"/>
          <p:nvPr/>
        </p:nvPicPr>
        <p:blipFill rotWithShape="1">
          <a:blip r:embed="rId6">
            <a:alphaModFix/>
          </a:blip>
          <a:srcRect/>
          <a:stretch/>
        </p:blipFill>
        <p:spPr>
          <a:xfrm>
            <a:off x="8182002" y="5026273"/>
            <a:ext cx="1539809" cy="1410182"/>
          </a:xfrm>
          <a:prstGeom prst="rect">
            <a:avLst/>
          </a:prstGeom>
          <a:noFill/>
          <a:ln>
            <a:noFill/>
          </a:ln>
        </p:spPr>
      </p:pic>
      <p:sp>
        <p:nvSpPr>
          <p:cNvPr id="367" name="Google Shape;367;p41"/>
          <p:cNvSpPr/>
          <p:nvPr/>
        </p:nvSpPr>
        <p:spPr>
          <a:xfrm>
            <a:off x="6665833" y="4325173"/>
            <a:ext cx="342814" cy="342814"/>
          </a:xfrm>
          <a:prstGeom prst="ellipse">
            <a:avLst/>
          </a:prstGeom>
          <a:noFill/>
          <a:ln w="25400" cap="flat" cmpd="sng">
            <a:solidFill>
              <a:srgbClr val="EB5D4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68" name="Google Shape;368;p41" descr="preencoded.png"/>
          <p:cNvPicPr preferRelativeResize="0"/>
          <p:nvPr/>
        </p:nvPicPr>
        <p:blipFill rotWithShape="1">
          <a:blip r:embed="rId7">
            <a:alphaModFix/>
          </a:blip>
          <a:srcRect/>
          <a:stretch/>
        </p:blipFill>
        <p:spPr>
          <a:xfrm>
            <a:off x="6764929" y="4426158"/>
            <a:ext cx="152362" cy="142839"/>
          </a:xfrm>
          <a:prstGeom prst="rect">
            <a:avLst/>
          </a:prstGeom>
          <a:noFill/>
          <a:ln>
            <a:noFill/>
          </a:ln>
        </p:spPr>
      </p:pic>
      <p:sp>
        <p:nvSpPr>
          <p:cNvPr id="369" name="Google Shape;369;p41"/>
          <p:cNvSpPr/>
          <p:nvPr/>
        </p:nvSpPr>
        <p:spPr>
          <a:xfrm>
            <a:off x="6687607" y="4869458"/>
            <a:ext cx="342814" cy="342814"/>
          </a:xfrm>
          <a:prstGeom prst="ellipse">
            <a:avLst/>
          </a:prstGeom>
          <a:noFill/>
          <a:ln w="25400" cap="flat" cmpd="sng">
            <a:solidFill>
              <a:srgbClr val="EB5D4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0" name="Google Shape;370;p41" descr="preencoded.png"/>
          <p:cNvPicPr preferRelativeResize="0"/>
          <p:nvPr/>
        </p:nvPicPr>
        <p:blipFill rotWithShape="1">
          <a:blip r:embed="rId7">
            <a:alphaModFix/>
          </a:blip>
          <a:srcRect/>
          <a:stretch/>
        </p:blipFill>
        <p:spPr>
          <a:xfrm>
            <a:off x="6786703" y="4970443"/>
            <a:ext cx="152362" cy="142839"/>
          </a:xfrm>
          <a:prstGeom prst="rect">
            <a:avLst/>
          </a:prstGeom>
          <a:noFill/>
          <a:ln>
            <a:noFill/>
          </a:ln>
        </p:spPr>
      </p:pic>
      <p:pic>
        <p:nvPicPr>
          <p:cNvPr id="371" name="Google Shape;371;p41" descr="A cup of coffee with spoons&#10;&#10;Description automatically generated"/>
          <p:cNvPicPr preferRelativeResize="0"/>
          <p:nvPr/>
        </p:nvPicPr>
        <p:blipFill rotWithShape="1">
          <a:blip r:embed="rId8">
            <a:alphaModFix/>
          </a:blip>
          <a:srcRect/>
          <a:stretch/>
        </p:blipFill>
        <p:spPr>
          <a:xfrm>
            <a:off x="11189208" y="5855208"/>
            <a:ext cx="1002792" cy="100279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p:nvPr/>
        </p:nvSpPr>
        <p:spPr>
          <a:xfrm>
            <a:off x="0" y="10274"/>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78" name="Google Shape;378;p42"/>
          <p:cNvSpPr/>
          <p:nvPr/>
        </p:nvSpPr>
        <p:spPr>
          <a:xfrm>
            <a:off x="0" y="0"/>
            <a:ext cx="2013557" cy="6858000"/>
          </a:xfrm>
          <a:prstGeom prst="rect">
            <a:avLst/>
          </a:prstGeom>
          <a:solidFill>
            <a:srgbClr val="41447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379" name="Google Shape;379;p42"/>
          <p:cNvPicPr preferRelativeResize="0"/>
          <p:nvPr/>
        </p:nvPicPr>
        <p:blipFill rotWithShape="1">
          <a:blip r:embed="rId3">
            <a:alphaModFix/>
          </a:blip>
          <a:srcRect t="5281" b="2714"/>
          <a:stretch/>
        </p:blipFill>
        <p:spPr>
          <a:xfrm>
            <a:off x="2512945" y="367861"/>
            <a:ext cx="9495116" cy="5480355"/>
          </a:xfrm>
          <a:prstGeom prst="rect">
            <a:avLst/>
          </a:prstGeom>
          <a:noFill/>
          <a:ln>
            <a:noFill/>
          </a:ln>
        </p:spPr>
      </p:pic>
      <p:pic>
        <p:nvPicPr>
          <p:cNvPr id="380" name="Google Shape;380;p42" descr="A logo of a building&#10;&#10;Description automatically generated"/>
          <p:cNvPicPr preferRelativeResize="0"/>
          <p:nvPr/>
        </p:nvPicPr>
        <p:blipFill rotWithShape="1">
          <a:blip r:embed="rId4">
            <a:alphaModFix/>
          </a:blip>
          <a:srcRect/>
          <a:stretch/>
        </p:blipFill>
        <p:spPr>
          <a:xfrm>
            <a:off x="11383852" y="5969087"/>
            <a:ext cx="678289" cy="847861"/>
          </a:xfrm>
          <a:prstGeom prst="rect">
            <a:avLst/>
          </a:prstGeom>
          <a:noFill/>
          <a:ln>
            <a:noFill/>
          </a:ln>
        </p:spPr>
      </p:pic>
      <p:sp>
        <p:nvSpPr>
          <p:cNvPr id="381" name="Google Shape;381;p42"/>
          <p:cNvSpPr txBox="1"/>
          <p:nvPr/>
        </p:nvSpPr>
        <p:spPr>
          <a:xfrm>
            <a:off x="5699647" y="6120807"/>
            <a:ext cx="28062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u="sng">
                <a:solidFill>
                  <a:schemeClr val="hlink"/>
                </a:solidFill>
                <a:latin typeface="Calibri"/>
                <a:ea typeface="Calibri"/>
                <a:cs typeface="Calibri"/>
                <a:sym typeface="Calibri"/>
                <a:hlinkClick r:id="rId5"/>
              </a:rPr>
              <a:t>AM FM Consulting Website</a:t>
            </a:r>
            <a:endParaRPr sz="1800">
              <a:solidFill>
                <a:schemeClr val="dk1"/>
              </a:solidFill>
              <a:latin typeface="Calibri"/>
              <a:ea typeface="Calibri"/>
              <a:cs typeface="Calibri"/>
              <a:sym typeface="Calibri"/>
            </a:endParaRPr>
          </a:p>
        </p:txBody>
      </p:sp>
      <p:pic>
        <p:nvPicPr>
          <p:cNvPr id="382" name="Google Shape;382;p42" descr="Full glass pane building"/>
          <p:cNvPicPr preferRelativeResize="0"/>
          <p:nvPr/>
        </p:nvPicPr>
        <p:blipFill rotWithShape="1">
          <a:blip r:embed="rId6">
            <a:alphaModFix/>
          </a:blip>
          <a:srcRect l="77352" r="-1"/>
          <a:stretch/>
        </p:blipFill>
        <p:spPr>
          <a:xfrm>
            <a:off x="0" y="0"/>
            <a:ext cx="2329006" cy="6858000"/>
          </a:xfrm>
          <a:prstGeom prst="rect">
            <a:avLst/>
          </a:prstGeom>
          <a:noFill/>
          <a:ln>
            <a:noFill/>
          </a:ln>
        </p:spPr>
      </p:pic>
      <p:sp>
        <p:nvSpPr>
          <p:cNvPr id="383" name="Google Shape;383;p42"/>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Libre Franklin"/>
              <a:buNone/>
            </a:pPr>
            <a:r>
              <a:rPr lang="en-US" sz="3200">
                <a:solidFill>
                  <a:srgbClr val="FFFFFF"/>
                </a:solidFill>
                <a:latin typeface="Libre Franklin"/>
                <a:ea typeface="Libre Franklin"/>
                <a:cs typeface="Libre Franklin"/>
                <a:sym typeface="Libre Franklin"/>
              </a:rPr>
              <a:t>AM FM </a:t>
            </a:r>
            <a:r>
              <a:rPr lang="en-US" sz="2800">
                <a:solidFill>
                  <a:srgbClr val="FFFFFF"/>
                </a:solidFill>
                <a:latin typeface="Libre Franklin"/>
                <a:ea typeface="Libre Franklin"/>
                <a:cs typeface="Libre Franklin"/>
                <a:sym typeface="Libre Franklin"/>
              </a:rPr>
              <a:t>Company Profile</a:t>
            </a:r>
            <a:endParaRPr sz="2800"/>
          </a:p>
        </p:txBody>
      </p:sp>
      <p:sp>
        <p:nvSpPr>
          <p:cNvPr id="384" name="Google Shape;384;p42"/>
          <p:cNvSpPr txBox="1"/>
          <p:nvPr/>
        </p:nvSpPr>
        <p:spPr>
          <a:xfrm>
            <a:off x="0" y="0"/>
            <a:ext cx="300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a:solidFill>
                  <a:schemeClr val="dk1"/>
                </a:solidFill>
                <a:latin typeface="Roboto"/>
                <a:ea typeface="Roboto"/>
                <a:cs typeface="Roboto"/>
                <a:sym typeface="Roboto"/>
              </a:rPr>
              <a:t>Pilicitajorge@gmail.com </a:t>
            </a:r>
            <a:endParaRPr/>
          </a:p>
        </p:txBody>
      </p:sp>
      <p:sp>
        <p:nvSpPr>
          <p:cNvPr id="385" name="Google Shape;385;p4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Pilicitajorge@gmail.com</a:t>
            </a:r>
            <a:endParaRPr/>
          </a:p>
        </p:txBody>
      </p:sp>
      <p:sp>
        <p:nvSpPr>
          <p:cNvPr id="386" name="Google Shape;386;p42"/>
          <p:cNvSpPr txBox="1"/>
          <p:nvPr/>
        </p:nvSpPr>
        <p:spPr>
          <a:xfrm>
            <a:off x="0" y="0"/>
            <a:ext cx="300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a:solidFill>
                  <a:schemeClr val="dk1"/>
                </a:solidFill>
                <a:latin typeface="Roboto"/>
                <a:ea typeface="Roboto"/>
                <a:cs typeface="Roboto"/>
                <a:sym typeface="Roboto"/>
              </a:rPr>
              <a:t>Pilicitajorge@gmail.com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17"/>
          <p:cNvSpPr/>
          <p:nvPr/>
        </p:nvSpPr>
        <p:spPr>
          <a:xfrm>
            <a:off x="476131" y="418995"/>
            <a:ext cx="12188952" cy="409473"/>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rgbClr val="0F3332"/>
              </a:buClr>
              <a:buSzPts val="3000"/>
              <a:buFont typeface="Roboto"/>
              <a:buNone/>
            </a:pPr>
            <a:r>
              <a:rPr lang="en-US" sz="3000" b="1">
                <a:solidFill>
                  <a:srgbClr val="0F3332"/>
                </a:solidFill>
                <a:latin typeface="Roboto"/>
                <a:ea typeface="Roboto"/>
                <a:cs typeface="Roboto"/>
                <a:sym typeface="Roboto"/>
              </a:rPr>
              <a:t>Table of Contents</a:t>
            </a:r>
            <a:endParaRPr sz="1800">
              <a:solidFill>
                <a:schemeClr val="dk1"/>
              </a:solidFill>
              <a:latin typeface="Arial"/>
              <a:ea typeface="Arial"/>
              <a:cs typeface="Arial"/>
              <a:sym typeface="Arial"/>
            </a:endParaRPr>
          </a:p>
        </p:txBody>
      </p:sp>
      <p:sp>
        <p:nvSpPr>
          <p:cNvPr id="120" name="Google Shape;120;p17"/>
          <p:cNvSpPr/>
          <p:nvPr/>
        </p:nvSpPr>
        <p:spPr>
          <a:xfrm>
            <a:off x="9667654" y="3618594"/>
            <a:ext cx="942600" cy="657000"/>
          </a:xfrm>
          <a:prstGeom prst="rect">
            <a:avLst/>
          </a:prstGeom>
          <a:noFill/>
          <a:ln>
            <a:noFill/>
          </a:ln>
        </p:spPr>
        <p:txBody>
          <a:bodyPr spcFirstLastPara="1" wrap="square" lIns="0" tIns="0" rIns="0" bIns="0" anchor="ctr" anchorCtr="0">
            <a:noAutofit/>
          </a:bodyPr>
          <a:lstStyle/>
          <a:p>
            <a:pPr marL="0" marR="0" lvl="0" indent="0" algn="ctr" rtl="0">
              <a:lnSpc>
                <a:spcPct val="136740"/>
              </a:lnSpc>
              <a:spcBef>
                <a:spcPts val="0"/>
              </a:spcBef>
              <a:spcAft>
                <a:spcPts val="0"/>
              </a:spcAft>
              <a:buClr>
                <a:srgbClr val="0F3332"/>
              </a:buClr>
              <a:buSzPts val="1301"/>
              <a:buFont typeface="Lato"/>
              <a:buNone/>
            </a:pPr>
            <a:r>
              <a:rPr lang="en-US" sz="1301" b="1">
                <a:solidFill>
                  <a:srgbClr val="0F3332"/>
                </a:solidFill>
                <a:latin typeface="Lato"/>
                <a:ea typeface="Lato"/>
                <a:cs typeface="Lato"/>
                <a:sym typeface="Lato"/>
              </a:rPr>
              <a:t>Next Cappuccino Hour</a:t>
            </a:r>
            <a:endParaRPr sz="1800" b="1">
              <a:solidFill>
                <a:schemeClr val="dk1"/>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l="7697"/>
          <a:stretch/>
        </p:blipFill>
        <p:spPr>
          <a:xfrm>
            <a:off x="0" y="3699525"/>
            <a:ext cx="9603925" cy="495200"/>
          </a:xfrm>
          <a:prstGeom prst="rect">
            <a:avLst/>
          </a:prstGeom>
          <a:noFill/>
          <a:ln>
            <a:noFill/>
          </a:ln>
        </p:spPr>
      </p:pic>
      <p:sp>
        <p:nvSpPr>
          <p:cNvPr id="122" name="Google Shape;122;p17"/>
          <p:cNvSpPr/>
          <p:nvPr/>
        </p:nvSpPr>
        <p:spPr>
          <a:xfrm>
            <a:off x="359500" y="3855025"/>
            <a:ext cx="10734300" cy="171300"/>
          </a:xfrm>
          <a:prstGeom prst="rect">
            <a:avLst/>
          </a:prstGeom>
          <a:noFill/>
          <a:ln>
            <a:noFill/>
          </a:ln>
        </p:spPr>
        <p:txBody>
          <a:bodyPr spcFirstLastPara="1" wrap="square" lIns="0" tIns="0" rIns="0" bIns="0" anchor="ctr" anchorCtr="0">
            <a:noAutofit/>
          </a:bodyPr>
          <a:lstStyle/>
          <a:p>
            <a:pPr marL="0" marR="0" lvl="0" indent="0" algn="ctr" rtl="0">
              <a:lnSpc>
                <a:spcPct val="136764"/>
              </a:lnSpc>
              <a:spcBef>
                <a:spcPts val="0"/>
              </a:spcBef>
              <a:spcAft>
                <a:spcPts val="0"/>
              </a:spcAft>
              <a:buClr>
                <a:srgbClr val="0F3332"/>
              </a:buClr>
              <a:buSzPts val="1020"/>
              <a:buFont typeface="Lato"/>
              <a:buNone/>
            </a:pPr>
            <a:r>
              <a:rPr lang="en-US" sz="1020">
                <a:solidFill>
                  <a:srgbClr val="0F3332"/>
                </a:solidFill>
                <a:latin typeface="Lato"/>
                <a:ea typeface="Lato"/>
                <a:cs typeface="Lato"/>
                <a:sym typeface="Lato"/>
              </a:rPr>
              <a:t>The session will be recorded</a:t>
            </a:r>
            <a:endParaRPr sz="1800">
              <a:solidFill>
                <a:schemeClr val="dk1"/>
              </a:solidFill>
              <a:latin typeface="Arial"/>
              <a:ea typeface="Arial"/>
              <a:cs typeface="Arial"/>
              <a:sym typeface="Arial"/>
            </a:endParaRPr>
          </a:p>
        </p:txBody>
      </p:sp>
      <p:pic>
        <p:nvPicPr>
          <p:cNvPr id="123" name="Google Shape;123;p17"/>
          <p:cNvPicPr preferRelativeResize="0"/>
          <p:nvPr/>
        </p:nvPicPr>
        <p:blipFill rotWithShape="1">
          <a:blip r:embed="rId4">
            <a:alphaModFix/>
          </a:blip>
          <a:srcRect/>
          <a:stretch/>
        </p:blipFill>
        <p:spPr>
          <a:xfrm>
            <a:off x="2855929" y="4185191"/>
            <a:ext cx="9523" cy="695151"/>
          </a:xfrm>
          <a:prstGeom prst="rect">
            <a:avLst/>
          </a:prstGeom>
          <a:noFill/>
          <a:ln>
            <a:noFill/>
          </a:ln>
        </p:spPr>
      </p:pic>
      <p:pic>
        <p:nvPicPr>
          <p:cNvPr id="124" name="Google Shape;124;p17"/>
          <p:cNvPicPr preferRelativeResize="0"/>
          <p:nvPr/>
        </p:nvPicPr>
        <p:blipFill rotWithShape="1">
          <a:blip r:embed="rId5">
            <a:alphaModFix/>
          </a:blip>
          <a:srcRect/>
          <a:stretch/>
        </p:blipFill>
        <p:spPr>
          <a:xfrm>
            <a:off x="2798793" y="4128055"/>
            <a:ext cx="123794" cy="123794"/>
          </a:xfrm>
          <a:prstGeom prst="rect">
            <a:avLst/>
          </a:prstGeom>
          <a:noFill/>
          <a:ln>
            <a:noFill/>
          </a:ln>
        </p:spPr>
      </p:pic>
      <p:pic>
        <p:nvPicPr>
          <p:cNvPr id="125" name="Google Shape;125;p17"/>
          <p:cNvPicPr preferRelativeResize="0"/>
          <p:nvPr/>
        </p:nvPicPr>
        <p:blipFill rotWithShape="1">
          <a:blip r:embed="rId4">
            <a:alphaModFix/>
          </a:blip>
          <a:srcRect/>
          <a:stretch/>
        </p:blipFill>
        <p:spPr>
          <a:xfrm>
            <a:off x="4558868" y="3016290"/>
            <a:ext cx="9523" cy="695151"/>
          </a:xfrm>
          <a:prstGeom prst="rect">
            <a:avLst/>
          </a:prstGeom>
          <a:noFill/>
          <a:ln>
            <a:noFill/>
          </a:ln>
        </p:spPr>
      </p:pic>
      <p:pic>
        <p:nvPicPr>
          <p:cNvPr id="126" name="Google Shape;126;p17"/>
          <p:cNvPicPr preferRelativeResize="0"/>
          <p:nvPr/>
        </p:nvPicPr>
        <p:blipFill rotWithShape="1">
          <a:blip r:embed="rId6">
            <a:alphaModFix/>
          </a:blip>
          <a:srcRect/>
          <a:stretch/>
        </p:blipFill>
        <p:spPr>
          <a:xfrm>
            <a:off x="4506507" y="3651924"/>
            <a:ext cx="114271" cy="123794"/>
          </a:xfrm>
          <a:prstGeom prst="rect">
            <a:avLst/>
          </a:prstGeom>
          <a:noFill/>
          <a:ln>
            <a:noFill/>
          </a:ln>
        </p:spPr>
      </p:pic>
      <p:pic>
        <p:nvPicPr>
          <p:cNvPr id="127" name="Google Shape;127;p17"/>
          <p:cNvPicPr preferRelativeResize="0"/>
          <p:nvPr/>
        </p:nvPicPr>
        <p:blipFill rotWithShape="1">
          <a:blip r:embed="rId4">
            <a:alphaModFix/>
          </a:blip>
          <a:srcRect/>
          <a:stretch/>
        </p:blipFill>
        <p:spPr>
          <a:xfrm>
            <a:off x="6413444" y="4185191"/>
            <a:ext cx="9523" cy="695151"/>
          </a:xfrm>
          <a:prstGeom prst="rect">
            <a:avLst/>
          </a:prstGeom>
          <a:noFill/>
          <a:ln>
            <a:noFill/>
          </a:ln>
        </p:spPr>
      </p:pic>
      <p:pic>
        <p:nvPicPr>
          <p:cNvPr id="128" name="Google Shape;128;p17"/>
          <p:cNvPicPr preferRelativeResize="0"/>
          <p:nvPr/>
        </p:nvPicPr>
        <p:blipFill rotWithShape="1">
          <a:blip r:embed="rId7">
            <a:alphaModFix/>
          </a:blip>
          <a:srcRect/>
          <a:stretch/>
        </p:blipFill>
        <p:spPr>
          <a:xfrm>
            <a:off x="6356296" y="4128055"/>
            <a:ext cx="123794" cy="123794"/>
          </a:xfrm>
          <a:prstGeom prst="rect">
            <a:avLst/>
          </a:prstGeom>
          <a:noFill/>
          <a:ln>
            <a:noFill/>
          </a:ln>
        </p:spPr>
      </p:pic>
      <p:pic>
        <p:nvPicPr>
          <p:cNvPr id="129" name="Google Shape;129;p17"/>
          <p:cNvPicPr preferRelativeResize="0"/>
          <p:nvPr/>
        </p:nvPicPr>
        <p:blipFill rotWithShape="1">
          <a:blip r:embed="rId4">
            <a:alphaModFix/>
          </a:blip>
          <a:srcRect/>
          <a:stretch/>
        </p:blipFill>
        <p:spPr>
          <a:xfrm>
            <a:off x="7968985" y="3016290"/>
            <a:ext cx="9523" cy="695151"/>
          </a:xfrm>
          <a:prstGeom prst="rect">
            <a:avLst/>
          </a:prstGeom>
          <a:noFill/>
          <a:ln>
            <a:noFill/>
          </a:ln>
        </p:spPr>
      </p:pic>
      <p:pic>
        <p:nvPicPr>
          <p:cNvPr id="130" name="Google Shape;130;p17"/>
          <p:cNvPicPr preferRelativeResize="0"/>
          <p:nvPr/>
        </p:nvPicPr>
        <p:blipFill rotWithShape="1">
          <a:blip r:embed="rId8">
            <a:alphaModFix/>
          </a:blip>
          <a:srcRect/>
          <a:stretch/>
        </p:blipFill>
        <p:spPr>
          <a:xfrm>
            <a:off x="7911860" y="3651924"/>
            <a:ext cx="123794" cy="123794"/>
          </a:xfrm>
          <a:prstGeom prst="rect">
            <a:avLst/>
          </a:prstGeom>
          <a:noFill/>
          <a:ln>
            <a:noFill/>
          </a:ln>
        </p:spPr>
      </p:pic>
      <p:pic>
        <p:nvPicPr>
          <p:cNvPr id="131" name="Google Shape;131;p17"/>
          <p:cNvPicPr preferRelativeResize="0"/>
          <p:nvPr/>
        </p:nvPicPr>
        <p:blipFill rotWithShape="1">
          <a:blip r:embed="rId4">
            <a:alphaModFix/>
          </a:blip>
          <a:srcRect/>
          <a:stretch/>
        </p:blipFill>
        <p:spPr>
          <a:xfrm>
            <a:off x="1237464" y="3016290"/>
            <a:ext cx="9523" cy="695151"/>
          </a:xfrm>
          <a:prstGeom prst="rect">
            <a:avLst/>
          </a:prstGeom>
          <a:noFill/>
          <a:ln>
            <a:noFill/>
          </a:ln>
        </p:spPr>
      </p:pic>
      <p:pic>
        <p:nvPicPr>
          <p:cNvPr id="132" name="Google Shape;132;p17"/>
          <p:cNvPicPr preferRelativeResize="0"/>
          <p:nvPr/>
        </p:nvPicPr>
        <p:blipFill rotWithShape="1">
          <a:blip r:embed="rId9">
            <a:alphaModFix/>
          </a:blip>
          <a:srcRect/>
          <a:stretch/>
        </p:blipFill>
        <p:spPr>
          <a:xfrm>
            <a:off x="1180329" y="3651924"/>
            <a:ext cx="114271" cy="123794"/>
          </a:xfrm>
          <a:prstGeom prst="rect">
            <a:avLst/>
          </a:prstGeom>
          <a:noFill/>
          <a:ln>
            <a:noFill/>
          </a:ln>
        </p:spPr>
      </p:pic>
      <p:sp>
        <p:nvSpPr>
          <p:cNvPr id="134" name="Google Shape;134;p17"/>
          <p:cNvSpPr/>
          <p:nvPr/>
        </p:nvSpPr>
        <p:spPr>
          <a:xfrm>
            <a:off x="3825004" y="1854726"/>
            <a:ext cx="1571100" cy="514200"/>
          </a:xfrm>
          <a:prstGeom prst="rect">
            <a:avLst/>
          </a:prstGeom>
          <a:noFill/>
          <a:ln>
            <a:noFill/>
          </a:ln>
        </p:spPr>
        <p:txBody>
          <a:bodyPr spcFirstLastPara="1" wrap="square" lIns="0" tIns="0" rIns="0" bIns="0" anchor="t" anchorCtr="0">
            <a:noAutofit/>
          </a:bodyPr>
          <a:lstStyle/>
          <a:p>
            <a:pPr marL="0" marR="0" lvl="0" indent="0" algn="ctr" rtl="0">
              <a:lnSpc>
                <a:spcPct val="136797"/>
              </a:lnSpc>
              <a:spcBef>
                <a:spcPts val="0"/>
              </a:spcBef>
              <a:spcAft>
                <a:spcPts val="0"/>
              </a:spcAft>
              <a:buClr>
                <a:srgbClr val="0F3332"/>
              </a:buClr>
              <a:buSzPts val="1530"/>
              <a:buFont typeface="Lato"/>
              <a:buNone/>
            </a:pPr>
            <a:r>
              <a:rPr lang="en-US" sz="1530" dirty="0">
                <a:solidFill>
                  <a:srgbClr val="0F3332"/>
                </a:solidFill>
                <a:latin typeface="Lato"/>
                <a:ea typeface="Lato"/>
                <a:cs typeface="Lato"/>
                <a:sym typeface="Lato"/>
              </a:rPr>
              <a:t>Key Criteria - Stay or Go?</a:t>
            </a:r>
            <a:endParaRPr sz="1800" dirty="0">
              <a:solidFill>
                <a:schemeClr val="dk1"/>
              </a:solidFill>
              <a:latin typeface="Arial"/>
              <a:ea typeface="Arial"/>
              <a:cs typeface="Arial"/>
              <a:sym typeface="Arial"/>
            </a:endParaRPr>
          </a:p>
        </p:txBody>
      </p:sp>
      <p:sp>
        <p:nvSpPr>
          <p:cNvPr id="135" name="Google Shape;135;p17"/>
          <p:cNvSpPr/>
          <p:nvPr/>
        </p:nvSpPr>
        <p:spPr>
          <a:xfrm>
            <a:off x="5750800" y="5525326"/>
            <a:ext cx="1361700" cy="361800"/>
          </a:xfrm>
          <a:prstGeom prst="rect">
            <a:avLst/>
          </a:prstGeom>
          <a:noFill/>
          <a:ln>
            <a:noFill/>
          </a:ln>
        </p:spPr>
        <p:txBody>
          <a:bodyPr spcFirstLastPara="1" wrap="square" lIns="0" tIns="0" rIns="0" bIns="0" anchor="t" anchorCtr="0">
            <a:noAutofit/>
          </a:bodyPr>
          <a:lstStyle/>
          <a:p>
            <a:pPr marL="0" marR="0" lvl="0" indent="0" algn="ctr" rtl="0">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Take Action</a:t>
            </a:r>
            <a:endParaRPr sz="1800">
              <a:solidFill>
                <a:schemeClr val="dk1"/>
              </a:solidFill>
              <a:latin typeface="Arial"/>
              <a:ea typeface="Arial"/>
              <a:cs typeface="Arial"/>
              <a:sym typeface="Arial"/>
            </a:endParaRPr>
          </a:p>
        </p:txBody>
      </p:sp>
      <p:sp>
        <p:nvSpPr>
          <p:cNvPr id="136" name="Google Shape;136;p17"/>
          <p:cNvSpPr/>
          <p:nvPr/>
        </p:nvSpPr>
        <p:spPr>
          <a:xfrm>
            <a:off x="6931560" y="2084651"/>
            <a:ext cx="2084400" cy="514200"/>
          </a:xfrm>
          <a:prstGeom prst="rect">
            <a:avLst/>
          </a:prstGeom>
          <a:noFill/>
          <a:ln>
            <a:noFill/>
          </a:ln>
        </p:spPr>
        <p:txBody>
          <a:bodyPr spcFirstLastPara="1" wrap="square" lIns="0" tIns="0" rIns="0" bIns="0" anchor="t" anchorCtr="0">
            <a:noAutofit/>
          </a:bodyPr>
          <a:lstStyle/>
          <a:p>
            <a:pPr marL="0" lvl="0" indent="0" algn="ctr" rtl="0">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Discussion &amp; Reflection</a:t>
            </a:r>
            <a:endParaRPr sz="1800">
              <a:solidFill>
                <a:schemeClr val="dk1"/>
              </a:solidFill>
              <a:latin typeface="Arial"/>
              <a:ea typeface="Arial"/>
              <a:cs typeface="Arial"/>
              <a:sym typeface="Arial"/>
            </a:endParaRPr>
          </a:p>
        </p:txBody>
      </p:sp>
      <p:pic>
        <p:nvPicPr>
          <p:cNvPr id="137" name="Google Shape;137;p17"/>
          <p:cNvPicPr preferRelativeResize="0"/>
          <p:nvPr/>
        </p:nvPicPr>
        <p:blipFill rotWithShape="1">
          <a:blip r:embed="rId10">
            <a:alphaModFix/>
          </a:blip>
          <a:srcRect/>
          <a:stretch/>
        </p:blipFill>
        <p:spPr>
          <a:xfrm>
            <a:off x="7716634" y="2583288"/>
            <a:ext cx="514225" cy="411360"/>
          </a:xfrm>
          <a:prstGeom prst="rect">
            <a:avLst/>
          </a:prstGeom>
          <a:noFill/>
          <a:ln>
            <a:noFill/>
          </a:ln>
        </p:spPr>
      </p:pic>
      <p:pic>
        <p:nvPicPr>
          <p:cNvPr id="138" name="Google Shape;138;p17"/>
          <p:cNvPicPr preferRelativeResize="0"/>
          <p:nvPr/>
        </p:nvPicPr>
        <p:blipFill rotWithShape="1">
          <a:blip r:embed="rId11">
            <a:alphaModFix/>
          </a:blip>
          <a:srcRect/>
          <a:stretch/>
        </p:blipFill>
        <p:spPr>
          <a:xfrm>
            <a:off x="1049869" y="2583308"/>
            <a:ext cx="380905" cy="295201"/>
          </a:xfrm>
          <a:prstGeom prst="rect">
            <a:avLst/>
          </a:prstGeom>
          <a:noFill/>
          <a:ln>
            <a:noFill/>
          </a:ln>
        </p:spPr>
      </p:pic>
      <p:sp>
        <p:nvSpPr>
          <p:cNvPr id="139" name="Google Shape;139;p17"/>
          <p:cNvSpPr/>
          <p:nvPr/>
        </p:nvSpPr>
        <p:spPr>
          <a:xfrm>
            <a:off x="629445" y="1804834"/>
            <a:ext cx="1330310" cy="257111"/>
          </a:xfrm>
          <a:prstGeom prst="rect">
            <a:avLst/>
          </a:prstGeom>
          <a:noFill/>
          <a:ln>
            <a:noFill/>
          </a:ln>
        </p:spPr>
        <p:txBody>
          <a:bodyPr spcFirstLastPara="1" wrap="square" lIns="0" tIns="0" rIns="0" bIns="0" anchor="t" anchorCtr="0">
            <a:noAutofit/>
          </a:bodyPr>
          <a:lstStyle/>
          <a:p>
            <a:pPr marL="0" marR="0" lvl="0" indent="0" algn="l" rtl="0">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Welcome and Introductions</a:t>
            </a:r>
            <a:endParaRPr sz="1800">
              <a:solidFill>
                <a:schemeClr val="dk1"/>
              </a:solidFill>
              <a:latin typeface="Arial"/>
              <a:ea typeface="Arial"/>
              <a:cs typeface="Arial"/>
              <a:sym typeface="Arial"/>
            </a:endParaRPr>
          </a:p>
        </p:txBody>
      </p:sp>
      <p:pic>
        <p:nvPicPr>
          <p:cNvPr id="141" name="Google Shape;141;p17"/>
          <p:cNvPicPr preferRelativeResize="0"/>
          <p:nvPr/>
        </p:nvPicPr>
        <p:blipFill>
          <a:blip r:embed="rId12">
            <a:alphaModFix/>
          </a:blip>
          <a:stretch>
            <a:fillRect/>
          </a:stretch>
        </p:blipFill>
        <p:spPr>
          <a:xfrm>
            <a:off x="6174560" y="4874337"/>
            <a:ext cx="514225" cy="514225"/>
          </a:xfrm>
          <a:prstGeom prst="rect">
            <a:avLst/>
          </a:prstGeom>
          <a:noFill/>
          <a:ln>
            <a:noFill/>
          </a:ln>
        </p:spPr>
      </p:pic>
      <p:pic>
        <p:nvPicPr>
          <p:cNvPr id="142" name="Google Shape;142;p17"/>
          <p:cNvPicPr preferRelativeResize="0"/>
          <p:nvPr/>
        </p:nvPicPr>
        <p:blipFill>
          <a:blip r:embed="rId13">
            <a:alphaModFix/>
          </a:blip>
          <a:stretch>
            <a:fillRect/>
          </a:stretch>
        </p:blipFill>
        <p:spPr>
          <a:xfrm>
            <a:off x="4305625" y="2483348"/>
            <a:ext cx="514225" cy="514225"/>
          </a:xfrm>
          <a:prstGeom prst="rect">
            <a:avLst/>
          </a:prstGeom>
          <a:noFill/>
          <a:ln>
            <a:noFill/>
          </a:ln>
        </p:spPr>
      </p:pic>
      <p:sp>
        <p:nvSpPr>
          <p:cNvPr id="2" name="TextBox 1">
            <a:extLst>
              <a:ext uri="{FF2B5EF4-FFF2-40B4-BE49-F238E27FC236}">
                <a16:creationId xmlns:a16="http://schemas.microsoft.com/office/drawing/2014/main" id="{E2D425B2-EB45-8FE6-48FF-9C7C55D13FC1}"/>
              </a:ext>
            </a:extLst>
          </p:cNvPr>
          <p:cNvSpPr txBox="1"/>
          <p:nvPr/>
        </p:nvSpPr>
        <p:spPr>
          <a:xfrm>
            <a:off x="1887611" y="5525324"/>
            <a:ext cx="1955681" cy="1034129"/>
          </a:xfrm>
          <a:prstGeom prst="rect">
            <a:avLst/>
          </a:prstGeom>
          <a:noFill/>
        </p:spPr>
        <p:txBody>
          <a:bodyPr wrap="square" rtlCol="0">
            <a:spAutoFit/>
          </a:bodyPr>
          <a:lstStyle/>
          <a:p>
            <a:pPr algn="ctr"/>
            <a:r>
              <a:rPr lang="en-US" sz="1530" dirty="0">
                <a:latin typeface="Lato" panose="020F0502020204030203" pitchFamily="34" charset="0"/>
                <a:ea typeface="Lato" panose="020F0502020204030203" pitchFamily="34" charset="0"/>
                <a:cs typeface="Lato" panose="020F0502020204030203" pitchFamily="34" charset="0"/>
              </a:rPr>
              <a:t>Key Criteria – Successful Employee/Employer Relationship</a:t>
            </a:r>
          </a:p>
        </p:txBody>
      </p:sp>
      <p:pic>
        <p:nvPicPr>
          <p:cNvPr id="6" name="Graphic 5" descr="Group success with solid fill">
            <a:extLst>
              <a:ext uri="{FF2B5EF4-FFF2-40B4-BE49-F238E27FC236}">
                <a16:creationId xmlns:a16="http://schemas.microsoft.com/office/drawing/2014/main" id="{06A6B14C-5E15-DD9D-8FE5-C5289A386F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5676" y="4765444"/>
            <a:ext cx="760505" cy="7605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14C6-EC64-6646-1E3C-61CADD96C3E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DBB0B1E-902F-B2F0-7B81-B3DBA6D17B98}"/>
              </a:ext>
            </a:extLst>
          </p:cNvPr>
          <p:cNvSpPr>
            <a:spLocks noGrp="1"/>
          </p:cNvSpPr>
          <p:nvPr>
            <p:ph type="body" idx="1"/>
          </p:nvPr>
        </p:nvSpPr>
        <p:spPr/>
        <p:txBody>
          <a:bodyPr/>
          <a:lstStyle/>
          <a:p>
            <a:endParaRPr lang="en-US"/>
          </a:p>
        </p:txBody>
      </p:sp>
      <p:pic>
        <p:nvPicPr>
          <p:cNvPr id="5" name="Picture 4" descr="A qr code on a white background&#10;&#10;AI-generated content may be incorrect.">
            <a:extLst>
              <a:ext uri="{FF2B5EF4-FFF2-40B4-BE49-F238E27FC236}">
                <a16:creationId xmlns:a16="http://schemas.microsoft.com/office/drawing/2014/main" id="{A492FE38-84A4-7A5C-6467-2D42E8BB9847}"/>
              </a:ext>
            </a:extLst>
          </p:cNvPr>
          <p:cNvPicPr>
            <a:picLocks noChangeAspect="1"/>
          </p:cNvPicPr>
          <p:nvPr/>
        </p:nvPicPr>
        <p:blipFill>
          <a:blip r:embed="rId2"/>
          <a:stretch>
            <a:fillRect/>
          </a:stretch>
        </p:blipFill>
        <p:spPr>
          <a:xfrm>
            <a:off x="0" y="41827"/>
            <a:ext cx="12192000" cy="6774345"/>
          </a:xfrm>
          <a:prstGeom prst="rect">
            <a:avLst/>
          </a:prstGeom>
        </p:spPr>
      </p:pic>
    </p:spTree>
    <p:extLst>
      <p:ext uri="{BB962C8B-B14F-4D97-AF65-F5344CB8AC3E}">
        <p14:creationId xmlns:p14="http://schemas.microsoft.com/office/powerpoint/2010/main" val="788763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93" name="Google Shape;393;p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94" name="Google Shape;394;p43"/>
          <p:cNvPicPr preferRelativeResize="0"/>
          <p:nvPr/>
        </p:nvPicPr>
        <p:blipFill>
          <a:blip r:embed="rId3">
            <a:alphaModFix/>
          </a:blip>
          <a:stretch>
            <a:fillRect/>
          </a:stretch>
        </p:blipFill>
        <p:spPr>
          <a:xfrm>
            <a:off x="976313" y="566738"/>
            <a:ext cx="10239375" cy="5724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401" name="Google Shape;401;p4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02" name="Google Shape;402;p44"/>
          <p:cNvPicPr preferRelativeResize="0"/>
          <p:nvPr/>
        </p:nvPicPr>
        <p:blipFill>
          <a:blip r:embed="rId3">
            <a:alphaModFix/>
          </a:blip>
          <a:stretch>
            <a:fillRect/>
          </a:stretch>
        </p:blipFill>
        <p:spPr>
          <a:xfrm>
            <a:off x="904875" y="523875"/>
            <a:ext cx="10382250" cy="5810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409" name="Google Shape;409;p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10" name="Google Shape;410;p45"/>
          <p:cNvPicPr preferRelativeResize="0"/>
          <p:nvPr/>
        </p:nvPicPr>
        <p:blipFill>
          <a:blip r:embed="rId3">
            <a:alphaModFix/>
          </a:blip>
          <a:stretch>
            <a:fillRect/>
          </a:stretch>
        </p:blipFill>
        <p:spPr>
          <a:xfrm>
            <a:off x="909650" y="365126"/>
            <a:ext cx="10372725" cy="59356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417" name="Google Shape;417;p4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18" name="Google Shape;418;p46"/>
          <p:cNvPicPr preferRelativeResize="0"/>
          <p:nvPr/>
        </p:nvPicPr>
        <p:blipFill>
          <a:blip r:embed="rId3">
            <a:alphaModFix/>
          </a:blip>
          <a:stretch>
            <a:fillRect/>
          </a:stretch>
        </p:blipFill>
        <p:spPr>
          <a:xfrm>
            <a:off x="947750" y="365125"/>
            <a:ext cx="10296525" cy="5954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424" name="Google Shape;424;p47" descr="a bunch of chocolate cookies on a blue surface"/>
          <p:cNvPicPr preferRelativeResize="0"/>
          <p:nvPr/>
        </p:nvPicPr>
        <p:blipFill rotWithShape="1">
          <a:blip r:embed="rId3">
            <a:alphaModFix amt="50000"/>
          </a:blip>
          <a:srcRect t="32200" b="30252"/>
          <a:stretch/>
        </p:blipFill>
        <p:spPr>
          <a:xfrm>
            <a:off x="-5883" y="1"/>
            <a:ext cx="12191980" cy="6857999"/>
          </a:xfrm>
          <a:prstGeom prst="rect">
            <a:avLst/>
          </a:prstGeom>
          <a:noFill/>
          <a:ln>
            <a:noFill/>
          </a:ln>
        </p:spPr>
      </p:pic>
      <p:sp>
        <p:nvSpPr>
          <p:cNvPr id="425" name="Google Shape;425;p47"/>
          <p:cNvSpPr txBox="1">
            <a:spLocks noGrp="1"/>
          </p:cNvSpPr>
          <p:nvPr>
            <p:ph type="title"/>
          </p:nvPr>
        </p:nvSpPr>
        <p:spPr>
          <a:xfrm>
            <a:off x="1410789" y="1627460"/>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Libre Franklin"/>
              <a:buNone/>
            </a:pPr>
            <a:r>
              <a:rPr lang="en-US">
                <a:solidFill>
                  <a:schemeClr val="lt1"/>
                </a:solidFill>
                <a:latin typeface="Libre Franklin"/>
                <a:ea typeface="Libre Franklin"/>
                <a:cs typeface="Libre Franklin"/>
                <a:sym typeface="Libre Franklin"/>
              </a:rPr>
              <a:t>THANK YOU</a:t>
            </a:r>
            <a:endParaRPr>
              <a:solidFill>
                <a:schemeClr val="lt1"/>
              </a:solidFill>
            </a:endParaRPr>
          </a:p>
        </p:txBody>
      </p:sp>
      <p:pic>
        <p:nvPicPr>
          <p:cNvPr id="426" name="Google Shape;426;p47" descr="A cup of coffee with spoons&#10;&#10;Description automatically generated"/>
          <p:cNvPicPr preferRelativeResize="0"/>
          <p:nvPr/>
        </p:nvPicPr>
        <p:blipFill rotWithShape="1">
          <a:blip r:embed="rId4">
            <a:alphaModFix/>
          </a:blip>
          <a:srcRect/>
          <a:stretch/>
        </p:blipFill>
        <p:spPr>
          <a:xfrm>
            <a:off x="4399679" y="285791"/>
            <a:ext cx="3166219" cy="3361525"/>
          </a:xfrm>
          <a:prstGeom prst="rect">
            <a:avLst/>
          </a:prstGeom>
          <a:noFill/>
          <a:ln>
            <a:noFill/>
          </a:ln>
        </p:spPr>
      </p:pic>
      <p:sp>
        <p:nvSpPr>
          <p:cNvPr id="427" name="Google Shape;427;p47"/>
          <p:cNvSpPr/>
          <p:nvPr/>
        </p:nvSpPr>
        <p:spPr>
          <a:xfrm>
            <a:off x="2348872" y="4549013"/>
            <a:ext cx="7482469" cy="1952494"/>
          </a:xfrm>
          <a:prstGeom prst="rect">
            <a:avLst/>
          </a:prstGeom>
          <a:solidFill>
            <a:srgbClr val="301F1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428" name="Google Shape;428;p47" descr="A qr code on a white background&#10;&#10;Description automatically generated"/>
          <p:cNvPicPr preferRelativeResize="0"/>
          <p:nvPr/>
        </p:nvPicPr>
        <p:blipFill rotWithShape="1">
          <a:blip r:embed="rId5">
            <a:alphaModFix/>
          </a:blip>
          <a:srcRect/>
          <a:stretch/>
        </p:blipFill>
        <p:spPr>
          <a:xfrm>
            <a:off x="7565898" y="4684414"/>
            <a:ext cx="1691883" cy="1681692"/>
          </a:xfrm>
          <a:prstGeom prst="rect">
            <a:avLst/>
          </a:prstGeom>
          <a:noFill/>
          <a:ln>
            <a:noFill/>
          </a:ln>
        </p:spPr>
      </p:pic>
      <p:sp>
        <p:nvSpPr>
          <p:cNvPr id="429" name="Google Shape;429;p47"/>
          <p:cNvSpPr txBox="1">
            <a:spLocks noGrp="1"/>
          </p:cNvSpPr>
          <p:nvPr>
            <p:ph type="body" idx="1"/>
          </p:nvPr>
        </p:nvSpPr>
        <p:spPr>
          <a:xfrm>
            <a:off x="2837632" y="4819815"/>
            <a:ext cx="4282067" cy="1681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FFFFFF"/>
              </a:buClr>
              <a:buSzPts val="2400"/>
              <a:buNone/>
            </a:pPr>
            <a:r>
              <a:rPr lang="en-US" sz="2000">
                <a:solidFill>
                  <a:schemeClr val="lt1"/>
                </a:solidFill>
                <a:latin typeface="Arial"/>
                <a:ea typeface="Arial"/>
                <a:cs typeface="Arial"/>
                <a:sym typeface="Arial"/>
              </a:rPr>
              <a:t>Click the link below or scan the QR code to access a copy of this presentation and past presentations.</a:t>
            </a:r>
            <a:endParaRPr/>
          </a:p>
          <a:p>
            <a:pPr marL="0" lvl="0" indent="0" algn="ctr" rtl="0">
              <a:lnSpc>
                <a:spcPct val="90000"/>
              </a:lnSpc>
              <a:spcBef>
                <a:spcPts val="0"/>
              </a:spcBef>
              <a:spcAft>
                <a:spcPts val="0"/>
              </a:spcAft>
              <a:buClr>
                <a:srgbClr val="FFFFFF"/>
              </a:buClr>
              <a:buSzPts val="2400"/>
              <a:buNone/>
            </a:pPr>
            <a:endParaRPr u="sng">
              <a:solidFill>
                <a:schemeClr val="hlink"/>
              </a:solidFill>
              <a:hlinkClick r:id="rId6"/>
            </a:endParaRPr>
          </a:p>
          <a:p>
            <a:pPr marL="0" lvl="0" indent="0" algn="ctr" rtl="0">
              <a:lnSpc>
                <a:spcPct val="90000"/>
              </a:lnSpc>
              <a:spcBef>
                <a:spcPts val="0"/>
              </a:spcBef>
              <a:spcAft>
                <a:spcPts val="0"/>
              </a:spcAft>
              <a:buClr>
                <a:srgbClr val="FFFFFF"/>
              </a:buClr>
              <a:buSzPts val="2400"/>
              <a:buNone/>
            </a:pPr>
            <a:r>
              <a:rPr lang="en-US" u="sng">
                <a:solidFill>
                  <a:schemeClr val="hlink"/>
                </a:solidFill>
                <a:latin typeface="Arial"/>
                <a:ea typeface="Arial"/>
                <a:cs typeface="Arial"/>
                <a:sym typeface="Arial"/>
                <a:hlinkClick r:id="rId6"/>
              </a:rPr>
              <a:t>Link: Click here</a:t>
            </a:r>
            <a:endParaRPr>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8" descr="preencoded.png"/>
          <p:cNvPicPr preferRelativeResize="0"/>
          <p:nvPr/>
        </p:nvPicPr>
        <p:blipFill rotWithShape="1">
          <a:blip r:embed="rId3">
            <a:alphaModFix/>
          </a:blip>
          <a:srcRect/>
          <a:stretch/>
        </p:blipFill>
        <p:spPr>
          <a:xfrm>
            <a:off x="0" y="0"/>
            <a:ext cx="85704" cy="1304599"/>
          </a:xfrm>
          <a:prstGeom prst="rect">
            <a:avLst/>
          </a:prstGeom>
          <a:noFill/>
          <a:ln>
            <a:noFill/>
          </a:ln>
        </p:spPr>
      </p:pic>
      <p:sp>
        <p:nvSpPr>
          <p:cNvPr id="149" name="Google Shape;149;p18"/>
          <p:cNvSpPr/>
          <p:nvPr/>
        </p:nvSpPr>
        <p:spPr>
          <a:xfrm>
            <a:off x="476131" y="351147"/>
            <a:ext cx="12188952" cy="504699"/>
          </a:xfrm>
          <a:prstGeom prst="rect">
            <a:avLst/>
          </a:prstGeom>
          <a:noFill/>
          <a:ln>
            <a:noFill/>
          </a:ln>
        </p:spPr>
        <p:txBody>
          <a:bodyPr spcFirstLastPara="1" wrap="square" lIns="0" tIns="0" rIns="0" bIns="0" anchor="t" anchorCtr="0">
            <a:noAutofit/>
          </a:bodyPr>
          <a:lstStyle/>
          <a:p>
            <a:pPr marL="0" marR="0" lvl="0" indent="0" algn="l" rtl="0">
              <a:lnSpc>
                <a:spcPct val="106506"/>
              </a:lnSpc>
              <a:spcBef>
                <a:spcPts val="0"/>
              </a:spcBef>
              <a:spcAft>
                <a:spcPts val="0"/>
              </a:spcAft>
              <a:buClr>
                <a:srgbClr val="181818"/>
              </a:buClr>
              <a:buSzPts val="3750"/>
              <a:buFont typeface="Playfair Display"/>
              <a:buNone/>
            </a:pPr>
            <a:r>
              <a:rPr lang="en-US" sz="3750">
                <a:solidFill>
                  <a:srgbClr val="181818"/>
                </a:solidFill>
                <a:latin typeface="Playfair Display"/>
                <a:ea typeface="Playfair Display"/>
                <a:cs typeface="Playfair Display"/>
                <a:sym typeface="Playfair Display"/>
              </a:rPr>
              <a:t>Introductions</a:t>
            </a:r>
            <a:endParaRPr sz="1800">
              <a:solidFill>
                <a:schemeClr val="dk1"/>
              </a:solidFill>
              <a:latin typeface="Arial"/>
              <a:ea typeface="Arial"/>
              <a:cs typeface="Arial"/>
              <a:sym typeface="Arial"/>
            </a:endParaRPr>
          </a:p>
        </p:txBody>
      </p:sp>
      <p:sp>
        <p:nvSpPr>
          <p:cNvPr id="150" name="Google Shape;150;p18"/>
          <p:cNvSpPr/>
          <p:nvPr/>
        </p:nvSpPr>
        <p:spPr>
          <a:xfrm>
            <a:off x="5107412" y="4410030"/>
            <a:ext cx="1603445" cy="399950"/>
          </a:xfrm>
          <a:prstGeom prst="rect">
            <a:avLst/>
          </a:prstGeom>
          <a:noFill/>
          <a:ln>
            <a:noFill/>
          </a:ln>
        </p:spPr>
        <p:txBody>
          <a:bodyPr spcFirstLastPara="1" wrap="square" lIns="0" tIns="0" rIns="0" bIns="0" anchor="t" anchorCtr="0">
            <a:noAutofit/>
          </a:bodyPr>
          <a:lstStyle/>
          <a:p>
            <a:pPr marL="0" marR="0" lvl="0" indent="0" algn="ctr" rtl="0">
              <a:lnSpc>
                <a:spcPct val="136825"/>
              </a:lnSpc>
              <a:spcBef>
                <a:spcPts val="0"/>
              </a:spcBef>
              <a:spcAft>
                <a:spcPts val="0"/>
              </a:spcAft>
              <a:buClr>
                <a:srgbClr val="000000"/>
              </a:buClr>
              <a:buSzPts val="1260"/>
              <a:buFont typeface="Roboto"/>
              <a:buNone/>
            </a:pPr>
            <a:r>
              <a:rPr lang="en-US" sz="1260" b="1">
                <a:solidFill>
                  <a:srgbClr val="000000"/>
                </a:solidFill>
                <a:latin typeface="Roboto"/>
                <a:ea typeface="Roboto"/>
                <a:cs typeface="Roboto"/>
                <a:sym typeface="Roboto"/>
              </a:rPr>
              <a:t>Marcia O’Connor</a:t>
            </a:r>
            <a:endParaRPr sz="1800">
              <a:solidFill>
                <a:schemeClr val="dk1"/>
              </a:solidFill>
              <a:latin typeface="Arial"/>
              <a:ea typeface="Arial"/>
              <a:cs typeface="Arial"/>
              <a:sym typeface="Arial"/>
            </a:endParaRPr>
          </a:p>
        </p:txBody>
      </p:sp>
      <p:sp>
        <p:nvSpPr>
          <p:cNvPr id="151" name="Google Shape;151;p18"/>
          <p:cNvSpPr/>
          <p:nvPr/>
        </p:nvSpPr>
        <p:spPr>
          <a:xfrm>
            <a:off x="4906314" y="4564814"/>
            <a:ext cx="2271848" cy="48690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br>
              <a:rPr lang="en-US" sz="1400" b="0" i="0">
                <a:solidFill>
                  <a:schemeClr val="dk1"/>
                </a:solidFill>
                <a:latin typeface="Arial"/>
                <a:ea typeface="Arial"/>
                <a:cs typeface="Arial"/>
                <a:sym typeface="Arial"/>
              </a:rPr>
            </a:br>
            <a:r>
              <a:rPr lang="en-US" sz="1400" b="0" i="0">
                <a:solidFill>
                  <a:schemeClr val="dk1"/>
                </a:solidFill>
                <a:latin typeface="Arial"/>
                <a:ea typeface="Arial"/>
                <a:cs typeface="Arial"/>
                <a:sym typeface="Arial"/>
              </a:rPr>
              <a:t>President and Founder,</a:t>
            </a:r>
            <a:endParaRPr/>
          </a:p>
          <a:p>
            <a:pPr marL="0" marR="0" lvl="0" indent="0" algn="ctr" rtl="0">
              <a:spcBef>
                <a:spcPts val="0"/>
              </a:spcBef>
              <a:spcAft>
                <a:spcPts val="0"/>
              </a:spcAft>
              <a:buNone/>
            </a:pPr>
            <a:r>
              <a:rPr lang="en-US" sz="1400" b="0" i="0">
                <a:solidFill>
                  <a:schemeClr val="dk1"/>
                </a:solidFill>
                <a:latin typeface="Arial"/>
                <a:ea typeface="Arial"/>
                <a:cs typeface="Arial"/>
                <a:sym typeface="Arial"/>
              </a:rPr>
              <a:t>AM FM Consulting Group Inc.</a:t>
            </a:r>
            <a:endParaRPr sz="1800">
              <a:solidFill>
                <a:schemeClr val="dk1"/>
              </a:solidFill>
              <a:latin typeface="Arial"/>
              <a:ea typeface="Arial"/>
              <a:cs typeface="Arial"/>
              <a:sym typeface="Arial"/>
            </a:endParaRPr>
          </a:p>
        </p:txBody>
      </p:sp>
      <p:pic>
        <p:nvPicPr>
          <p:cNvPr id="152" name="Google Shape;152;p18" descr="A cup of coffee with spoons&#10;&#10;Description automatically generated"/>
          <p:cNvPicPr preferRelativeResize="0"/>
          <p:nvPr/>
        </p:nvPicPr>
        <p:blipFill rotWithShape="1">
          <a:blip r:embed="rId4">
            <a:alphaModFix/>
          </a:blip>
          <a:srcRect/>
          <a:stretch/>
        </p:blipFill>
        <p:spPr>
          <a:xfrm>
            <a:off x="10926147" y="5610537"/>
            <a:ext cx="1153700" cy="1153700"/>
          </a:xfrm>
          <a:prstGeom prst="rect">
            <a:avLst/>
          </a:prstGeom>
          <a:noFill/>
          <a:ln>
            <a:noFill/>
          </a:ln>
        </p:spPr>
      </p:pic>
      <p:pic>
        <p:nvPicPr>
          <p:cNvPr id="153" name="Google Shape;153;p18" descr="Marcia O'Connor"/>
          <p:cNvPicPr preferRelativeResize="0"/>
          <p:nvPr/>
        </p:nvPicPr>
        <p:blipFill rotWithShape="1">
          <a:blip r:embed="rId5">
            <a:alphaModFix/>
          </a:blip>
          <a:srcRect/>
          <a:stretch/>
        </p:blipFill>
        <p:spPr>
          <a:xfrm>
            <a:off x="4556075" y="1486749"/>
            <a:ext cx="2706120" cy="270612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54" name="Google Shape;154;p18" descr="A logo with text on it&#10;&#10;Description automatically generated"/>
          <p:cNvPicPr preferRelativeResize="0"/>
          <p:nvPr/>
        </p:nvPicPr>
        <p:blipFill rotWithShape="1">
          <a:blip r:embed="rId6">
            <a:alphaModFix/>
          </a:blip>
          <a:srcRect/>
          <a:stretch/>
        </p:blipFill>
        <p:spPr>
          <a:xfrm>
            <a:off x="5264577" y="5464261"/>
            <a:ext cx="1555321" cy="706034"/>
          </a:xfrm>
          <a:prstGeom prst="rect">
            <a:avLst/>
          </a:prstGeom>
          <a:noFill/>
          <a:ln>
            <a:noFill/>
          </a:ln>
        </p:spPr>
      </p:pic>
      <p:sp>
        <p:nvSpPr>
          <p:cNvPr id="155" name="Google Shape;155;p18"/>
          <p:cNvSpPr/>
          <p:nvPr/>
        </p:nvSpPr>
        <p:spPr>
          <a:xfrm>
            <a:off x="5909135" y="4381931"/>
            <a:ext cx="4189952" cy="399950"/>
          </a:xfrm>
          <a:prstGeom prst="rect">
            <a:avLst/>
          </a:prstGeom>
          <a:noFill/>
          <a:ln>
            <a:noFill/>
          </a:ln>
        </p:spPr>
        <p:txBody>
          <a:bodyPr spcFirstLastPara="1" wrap="square" lIns="0" tIns="0" rIns="0" bIns="0" anchor="t" anchorCtr="0">
            <a:noAutofit/>
          </a:bodyPr>
          <a:lstStyle/>
          <a:p>
            <a:pPr marL="0" marR="0" lvl="0" indent="0" algn="ctr" rtl="0">
              <a:lnSpc>
                <a:spcPct val="123142"/>
              </a:lnSpc>
              <a:spcBef>
                <a:spcPts val="0"/>
              </a:spcBef>
              <a:spcAft>
                <a:spcPts val="0"/>
              </a:spcAft>
              <a:buNone/>
            </a:pPr>
            <a:endParaRPr sz="1400" b="1">
              <a:solidFill>
                <a:srgbClr val="3F3F3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9" descr="preencoded.png"/>
          <p:cNvPicPr preferRelativeResize="0"/>
          <p:nvPr/>
        </p:nvPicPr>
        <p:blipFill rotWithShape="1">
          <a:blip r:embed="rId3">
            <a:alphaModFix/>
          </a:blip>
          <a:srcRect/>
          <a:stretch/>
        </p:blipFill>
        <p:spPr>
          <a:xfrm>
            <a:off x="0" y="0"/>
            <a:ext cx="85704" cy="1304599"/>
          </a:xfrm>
          <a:prstGeom prst="rect">
            <a:avLst/>
          </a:prstGeom>
          <a:noFill/>
          <a:ln>
            <a:noFill/>
          </a:ln>
        </p:spPr>
      </p:pic>
      <p:sp>
        <p:nvSpPr>
          <p:cNvPr id="162" name="Google Shape;162;p19"/>
          <p:cNvSpPr/>
          <p:nvPr/>
        </p:nvSpPr>
        <p:spPr>
          <a:xfrm>
            <a:off x="476131" y="351147"/>
            <a:ext cx="12189000" cy="504600"/>
          </a:xfrm>
          <a:prstGeom prst="rect">
            <a:avLst/>
          </a:prstGeom>
          <a:noFill/>
          <a:ln>
            <a:noFill/>
          </a:ln>
        </p:spPr>
        <p:txBody>
          <a:bodyPr spcFirstLastPara="1" wrap="square" lIns="0" tIns="0" rIns="0" bIns="0" anchor="t" anchorCtr="0">
            <a:noAutofit/>
          </a:bodyPr>
          <a:lstStyle/>
          <a:p>
            <a:pPr marL="0" marR="0" lvl="0" indent="0" algn="l" rtl="0">
              <a:lnSpc>
                <a:spcPct val="106506"/>
              </a:lnSpc>
              <a:spcBef>
                <a:spcPts val="0"/>
              </a:spcBef>
              <a:spcAft>
                <a:spcPts val="0"/>
              </a:spcAft>
              <a:buClr>
                <a:srgbClr val="181818"/>
              </a:buClr>
              <a:buSzPts val="3750"/>
              <a:buFont typeface="Playfair Display"/>
              <a:buNone/>
            </a:pPr>
            <a:r>
              <a:rPr lang="en-US" sz="3750" b="0" i="0" u="none" strike="noStrike" cap="none" dirty="0">
                <a:solidFill>
                  <a:srgbClr val="181818"/>
                </a:solidFill>
                <a:latin typeface="Playfair Display"/>
                <a:ea typeface="Playfair Display"/>
                <a:cs typeface="Playfair Display"/>
                <a:sym typeface="Playfair Display"/>
              </a:rPr>
              <a:t>Special Guest</a:t>
            </a:r>
            <a:endParaRPr sz="1800" b="0" i="0" u="none" strike="noStrike" cap="none" dirty="0">
              <a:solidFill>
                <a:schemeClr val="dk1"/>
              </a:solidFill>
              <a:latin typeface="Arial"/>
              <a:ea typeface="Arial"/>
              <a:cs typeface="Arial"/>
              <a:sym typeface="Arial"/>
            </a:endParaRPr>
          </a:p>
        </p:txBody>
      </p:sp>
      <p:pic>
        <p:nvPicPr>
          <p:cNvPr id="163" name="Google Shape;163;p19" descr="A cup of coffee with spoons&#10;&#10;Description automatically generated"/>
          <p:cNvPicPr preferRelativeResize="0"/>
          <p:nvPr/>
        </p:nvPicPr>
        <p:blipFill rotWithShape="1">
          <a:blip r:embed="rId4">
            <a:alphaModFix/>
          </a:blip>
          <a:srcRect/>
          <a:stretch/>
        </p:blipFill>
        <p:spPr>
          <a:xfrm>
            <a:off x="10926147" y="5610537"/>
            <a:ext cx="1153700" cy="1153700"/>
          </a:xfrm>
          <a:prstGeom prst="rect">
            <a:avLst/>
          </a:prstGeom>
          <a:noFill/>
          <a:ln>
            <a:noFill/>
          </a:ln>
        </p:spPr>
      </p:pic>
      <p:sp>
        <p:nvSpPr>
          <p:cNvPr id="164" name="Google Shape;164;p19"/>
          <p:cNvSpPr/>
          <p:nvPr/>
        </p:nvSpPr>
        <p:spPr>
          <a:xfrm>
            <a:off x="4000950" y="4876390"/>
            <a:ext cx="4190100" cy="399900"/>
          </a:xfrm>
          <a:prstGeom prst="rect">
            <a:avLst/>
          </a:prstGeom>
          <a:noFill/>
          <a:ln>
            <a:noFill/>
          </a:ln>
        </p:spPr>
        <p:txBody>
          <a:bodyPr spcFirstLastPara="1" wrap="square" lIns="0" tIns="0" rIns="0" bIns="0" anchor="t" anchorCtr="0">
            <a:noAutofit/>
          </a:bodyPr>
          <a:lstStyle/>
          <a:p>
            <a:pPr marL="0" marR="0" lvl="0" indent="0" algn="ctr" rtl="0">
              <a:lnSpc>
                <a:spcPct val="123142"/>
              </a:lnSpc>
              <a:spcBef>
                <a:spcPts val="0"/>
              </a:spcBef>
              <a:spcAft>
                <a:spcPts val="0"/>
              </a:spcAft>
              <a:buClr>
                <a:srgbClr val="000000"/>
              </a:buClr>
              <a:buSzPts val="1400"/>
              <a:buFont typeface="Arial"/>
              <a:buNone/>
            </a:pPr>
            <a:r>
              <a:rPr lang="en-US" sz="1400" b="1" i="0" u="none" strike="noStrike" cap="none" dirty="0">
                <a:solidFill>
                  <a:srgbClr val="3F3F3F"/>
                </a:solidFill>
                <a:latin typeface="Roboto"/>
                <a:ea typeface="Roboto"/>
                <a:cs typeface="Roboto"/>
                <a:sym typeface="Roboto"/>
              </a:rPr>
              <a:t>Brooklyn Thomas</a:t>
            </a:r>
            <a:endParaRPr sz="1400" b="0" i="0" u="none" strike="noStrike" cap="none" dirty="0">
              <a:solidFill>
                <a:srgbClr val="000000"/>
              </a:solidFill>
              <a:latin typeface="Arial"/>
              <a:ea typeface="Arial"/>
              <a:cs typeface="Arial"/>
              <a:sym typeface="Arial"/>
            </a:endParaRPr>
          </a:p>
        </p:txBody>
      </p:sp>
      <p:sp>
        <p:nvSpPr>
          <p:cNvPr id="165" name="Google Shape;165;p19"/>
          <p:cNvSpPr/>
          <p:nvPr/>
        </p:nvSpPr>
        <p:spPr>
          <a:xfrm>
            <a:off x="4000950" y="5306269"/>
            <a:ext cx="4190100" cy="933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Recruiter/Early Careers Specialist at JLL</a:t>
            </a:r>
            <a:br>
              <a:rPr lang="en-US" sz="1400" b="0" i="0" u="none" strike="noStrike" cap="none" dirty="0">
                <a:solidFill>
                  <a:schemeClr val="dk1"/>
                </a:solidFill>
                <a:latin typeface="Arial"/>
                <a:ea typeface="Arial"/>
                <a:cs typeface="Arial"/>
                <a:sym typeface="Arial"/>
              </a:rPr>
            </a:br>
            <a:r>
              <a:rPr lang="en-US" sz="14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LinkedIn</a:t>
            </a:r>
            <a:endParaRPr sz="1400" b="0" i="0" u="none" strike="noStrike" cap="none" dirty="0">
              <a:solidFill>
                <a:srgbClr val="000000"/>
              </a:solidFill>
              <a:latin typeface="Roboto"/>
              <a:ea typeface="Roboto"/>
              <a:cs typeface="Roboto"/>
              <a:sym typeface="Roboto"/>
            </a:endParaRPr>
          </a:p>
        </p:txBody>
      </p:sp>
      <p:pic>
        <p:nvPicPr>
          <p:cNvPr id="168" name="Google Shape;168;p19" descr="A person with blonde hair&#10;&#10;Description automatically generated"/>
          <p:cNvPicPr preferRelativeResize="0"/>
          <p:nvPr/>
        </p:nvPicPr>
        <p:blipFill rotWithShape="1">
          <a:blip r:embed="rId6">
            <a:alphaModFix/>
          </a:blip>
          <a:srcRect/>
          <a:stretch/>
        </p:blipFill>
        <p:spPr>
          <a:xfrm>
            <a:off x="4826000" y="1963142"/>
            <a:ext cx="2540000" cy="254000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39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0" descr="preencoded.png"/>
          <p:cNvPicPr preferRelativeResize="0"/>
          <p:nvPr/>
        </p:nvPicPr>
        <p:blipFill rotWithShape="1">
          <a:blip r:embed="rId3">
            <a:alphaModFix/>
          </a:blip>
          <a:srcRect t="31251" b="31252"/>
          <a:stretch/>
        </p:blipFill>
        <p:spPr>
          <a:xfrm>
            <a:off x="0" y="0"/>
            <a:ext cx="12188952" cy="6856286"/>
          </a:xfrm>
          <a:prstGeom prst="rect">
            <a:avLst/>
          </a:prstGeom>
          <a:noFill/>
          <a:ln>
            <a:noFill/>
          </a:ln>
        </p:spPr>
      </p:pic>
      <p:sp>
        <p:nvSpPr>
          <p:cNvPr id="176" name="Google Shape;176;p20"/>
          <p:cNvSpPr/>
          <p:nvPr/>
        </p:nvSpPr>
        <p:spPr>
          <a:xfrm>
            <a:off x="2361609" y="1147476"/>
            <a:ext cx="7465733" cy="4561334"/>
          </a:xfrm>
          <a:prstGeom prst="rect">
            <a:avLst/>
          </a:prstGeom>
          <a:solidFill>
            <a:srgbClr val="000000">
              <a:alpha val="2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 name="Google Shape;177;p20"/>
          <p:cNvSpPr/>
          <p:nvPr/>
        </p:nvSpPr>
        <p:spPr>
          <a:xfrm>
            <a:off x="4083299" y="3057356"/>
            <a:ext cx="4648106" cy="971307"/>
          </a:xfrm>
          <a:prstGeom prst="rect">
            <a:avLst/>
          </a:prstGeom>
          <a:noFill/>
          <a:ln>
            <a:noFill/>
          </a:ln>
        </p:spPr>
        <p:txBody>
          <a:bodyPr spcFirstLastPara="1" wrap="square" lIns="0" tIns="0" rIns="0" bIns="0" anchor="t" anchorCtr="0">
            <a:noAutofit/>
          </a:bodyPr>
          <a:lstStyle/>
          <a:p>
            <a:pPr marL="0" marR="0" lvl="0" indent="0" algn="ctr" rtl="0">
              <a:lnSpc>
                <a:spcPct val="91005"/>
              </a:lnSpc>
              <a:spcBef>
                <a:spcPts val="0"/>
              </a:spcBef>
              <a:spcAft>
                <a:spcPts val="0"/>
              </a:spcAft>
              <a:buClr>
                <a:srgbClr val="FFFFFF"/>
              </a:buClr>
              <a:buSzPts val="8438"/>
              <a:buFont typeface="Avenir"/>
              <a:buNone/>
            </a:pPr>
            <a:r>
              <a:rPr lang="en-US" sz="8438" b="1">
                <a:solidFill>
                  <a:srgbClr val="FFFFFF"/>
                </a:solidFill>
                <a:latin typeface="Avenir"/>
                <a:ea typeface="Avenir"/>
                <a:cs typeface="Avenir"/>
                <a:sym typeface="Avenir"/>
              </a:rPr>
              <a:t>Let's chat</a:t>
            </a:r>
            <a:endParaRPr sz="8438" b="1">
              <a:solidFill>
                <a:srgbClr val="FFFFFF"/>
              </a:solidFill>
              <a:latin typeface="Avenir"/>
              <a:ea typeface="Avenir"/>
              <a:cs typeface="Avenir"/>
              <a:sym typeface="Avenir"/>
            </a:endParaRPr>
          </a:p>
          <a:p>
            <a:pPr marL="0" marR="0" lvl="0" indent="0" algn="ctr" rtl="0">
              <a:lnSpc>
                <a:spcPct val="91004"/>
              </a:lnSpc>
              <a:spcBef>
                <a:spcPts val="0"/>
              </a:spcBef>
              <a:spcAft>
                <a:spcPts val="0"/>
              </a:spcAft>
              <a:buClr>
                <a:srgbClr val="FFFFFF"/>
              </a:buClr>
              <a:buSzPts val="8438"/>
              <a:buFont typeface="Avenir"/>
              <a:buNone/>
            </a:pPr>
            <a:endParaRPr sz="8438" b="1">
              <a:solidFill>
                <a:srgbClr val="FFFFFF"/>
              </a:solidFill>
              <a:latin typeface="Avenir"/>
              <a:ea typeface="Avenir"/>
              <a:cs typeface="Avenir"/>
              <a:sym typeface="Avenir"/>
            </a:endParaRPr>
          </a:p>
        </p:txBody>
      </p:sp>
      <p:pic>
        <p:nvPicPr>
          <p:cNvPr id="178" name="Google Shape;178;p20" descr="A cup of coffee with spoons&#10;&#10;Description automatically generated"/>
          <p:cNvPicPr preferRelativeResize="0"/>
          <p:nvPr/>
        </p:nvPicPr>
        <p:blipFill rotWithShape="1">
          <a:blip r:embed="rId4">
            <a:alphaModFix/>
          </a:blip>
          <a:srcRect/>
          <a:stretch/>
        </p:blipFill>
        <p:spPr>
          <a:xfrm>
            <a:off x="10926147" y="5637171"/>
            <a:ext cx="1153700" cy="115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p:nvPr/>
        </p:nvSpPr>
        <p:spPr>
          <a:xfrm>
            <a:off x="1860550" y="893875"/>
            <a:ext cx="7854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endParaRPr>
          </a:p>
        </p:txBody>
      </p:sp>
      <p:sp>
        <p:nvSpPr>
          <p:cNvPr id="185" name="Google Shape;185;p21"/>
          <p:cNvSpPr txBox="1"/>
          <p:nvPr/>
        </p:nvSpPr>
        <p:spPr>
          <a:xfrm>
            <a:off x="512850" y="2156100"/>
            <a:ext cx="9549900" cy="4414800"/>
          </a:xfrm>
          <a:prstGeom prst="rect">
            <a:avLst/>
          </a:prstGeom>
          <a:noFill/>
          <a:ln>
            <a:noFill/>
          </a:ln>
        </p:spPr>
        <p:txBody>
          <a:bodyPr spcFirstLastPara="1" wrap="square" lIns="91425" tIns="91425" rIns="91425" bIns="91425" anchor="t" anchorCtr="0">
            <a:spAutoFit/>
          </a:bodyPr>
          <a:lstStyle/>
          <a:p>
            <a:pPr marL="381000" lvl="0" indent="0" algn="l" rtl="0">
              <a:lnSpc>
                <a:spcPct val="115000"/>
              </a:lnSpc>
              <a:spcBef>
                <a:spcPts val="0"/>
              </a:spcBef>
              <a:spcAft>
                <a:spcPts val="0"/>
              </a:spcAft>
              <a:buNone/>
            </a:pPr>
            <a:r>
              <a:rPr lang="en-US" sz="2050">
                <a:solidFill>
                  <a:srgbClr val="2F2E2E"/>
                </a:solidFill>
              </a:rPr>
              <a:t>Cappuccino Hour is a casual platform for Facility Managers to gather, converse, and delve into hot topics of interest. </a:t>
            </a:r>
            <a:endParaRPr sz="2050">
              <a:solidFill>
                <a:srgbClr val="2F2E2E"/>
              </a:solidFill>
            </a:endParaRPr>
          </a:p>
          <a:p>
            <a:pPr marL="381000" lvl="0" indent="0" algn="l" rtl="0">
              <a:lnSpc>
                <a:spcPct val="115000"/>
              </a:lnSpc>
              <a:spcBef>
                <a:spcPts val="0"/>
              </a:spcBef>
              <a:spcAft>
                <a:spcPts val="0"/>
              </a:spcAft>
              <a:buNone/>
            </a:pPr>
            <a:endParaRPr sz="2050">
              <a:solidFill>
                <a:srgbClr val="2F2E2E"/>
              </a:solidFill>
            </a:endParaRPr>
          </a:p>
          <a:p>
            <a:pPr marL="381000" lvl="0" indent="0" algn="l" rtl="0">
              <a:lnSpc>
                <a:spcPct val="115000"/>
              </a:lnSpc>
              <a:spcBef>
                <a:spcPts val="0"/>
              </a:spcBef>
              <a:spcAft>
                <a:spcPts val="0"/>
              </a:spcAft>
              <a:buNone/>
            </a:pPr>
            <a:r>
              <a:rPr lang="en-US" sz="2050">
                <a:solidFill>
                  <a:srgbClr val="2F2E2E"/>
                </a:solidFill>
              </a:rPr>
              <a:t>Great way to keep connected!</a:t>
            </a:r>
            <a:endParaRPr sz="2050">
              <a:solidFill>
                <a:srgbClr val="2F2E2E"/>
              </a:solidFill>
            </a:endParaRPr>
          </a:p>
          <a:p>
            <a:pPr marL="381000" lvl="0" indent="0" algn="l" rtl="0">
              <a:lnSpc>
                <a:spcPct val="115000"/>
              </a:lnSpc>
              <a:spcBef>
                <a:spcPts val="0"/>
              </a:spcBef>
              <a:spcAft>
                <a:spcPts val="0"/>
              </a:spcAft>
              <a:buNone/>
            </a:pPr>
            <a:endParaRPr sz="2050">
              <a:solidFill>
                <a:srgbClr val="2F2E2E"/>
              </a:solidFill>
            </a:endParaRPr>
          </a:p>
          <a:p>
            <a:pPr marL="381000" lvl="0" indent="0" algn="l" rtl="0">
              <a:lnSpc>
                <a:spcPct val="115000"/>
              </a:lnSpc>
              <a:spcBef>
                <a:spcPts val="0"/>
              </a:spcBef>
              <a:spcAft>
                <a:spcPts val="0"/>
              </a:spcAft>
              <a:buNone/>
            </a:pPr>
            <a:r>
              <a:rPr lang="en-US" sz="2050">
                <a:solidFill>
                  <a:srgbClr val="2F2E2E"/>
                </a:solidFill>
              </a:rPr>
              <a:t>It's a great opportunity to network with like-minded peers, expanding professional connections.</a:t>
            </a:r>
            <a:endParaRPr sz="2050">
              <a:solidFill>
                <a:srgbClr val="2F2E2E"/>
              </a:solidFill>
            </a:endParaRPr>
          </a:p>
          <a:p>
            <a:pPr marL="381000" lvl="0" indent="0" algn="l" rtl="0">
              <a:lnSpc>
                <a:spcPct val="115000"/>
              </a:lnSpc>
              <a:spcBef>
                <a:spcPts val="0"/>
              </a:spcBef>
              <a:spcAft>
                <a:spcPts val="0"/>
              </a:spcAft>
              <a:buNone/>
            </a:pPr>
            <a:r>
              <a:rPr lang="en-US" sz="2050">
                <a:solidFill>
                  <a:srgbClr val="2F2E2E"/>
                </a:solidFill>
              </a:rPr>
              <a:t>​</a:t>
            </a:r>
            <a:endParaRPr sz="2050">
              <a:solidFill>
                <a:srgbClr val="2F2E2E"/>
              </a:solidFill>
            </a:endParaRPr>
          </a:p>
          <a:p>
            <a:pPr marL="381000" lvl="0" indent="0" algn="l" rtl="0">
              <a:lnSpc>
                <a:spcPct val="115000"/>
              </a:lnSpc>
              <a:spcBef>
                <a:spcPts val="0"/>
              </a:spcBef>
              <a:spcAft>
                <a:spcPts val="0"/>
              </a:spcAft>
              <a:buNone/>
            </a:pPr>
            <a:r>
              <a:rPr lang="en-US" sz="2050">
                <a:solidFill>
                  <a:srgbClr val="2F2E2E"/>
                </a:solidFill>
              </a:rPr>
              <a:t>Cappuccino Hour explores trending topics, share best practices, and taps into the expertise of subject matter professionals, to help you explore other options.</a:t>
            </a:r>
            <a:endParaRPr sz="2050">
              <a:solidFill>
                <a:srgbClr val="2F2E2E"/>
              </a:solidFill>
            </a:endParaRPr>
          </a:p>
          <a:p>
            <a:pPr marL="381000" lvl="0" indent="0" algn="l" rtl="0">
              <a:lnSpc>
                <a:spcPct val="115000"/>
              </a:lnSpc>
              <a:spcBef>
                <a:spcPts val="0"/>
              </a:spcBef>
              <a:spcAft>
                <a:spcPts val="0"/>
              </a:spcAft>
              <a:buNone/>
            </a:pPr>
            <a:r>
              <a:rPr lang="en-US" sz="1550">
                <a:solidFill>
                  <a:srgbClr val="2F2E2E"/>
                </a:solidFill>
              </a:rPr>
              <a:t>​</a:t>
            </a:r>
            <a:endParaRPr sz="1550">
              <a:solidFill>
                <a:srgbClr val="2F2E2E"/>
              </a:solidFill>
            </a:endParaRPr>
          </a:p>
        </p:txBody>
      </p:sp>
      <p:pic>
        <p:nvPicPr>
          <p:cNvPr id="186" name="Google Shape;186;p21"/>
          <p:cNvPicPr preferRelativeResize="0"/>
          <p:nvPr/>
        </p:nvPicPr>
        <p:blipFill>
          <a:blip r:embed="rId3">
            <a:alphaModFix/>
          </a:blip>
          <a:stretch>
            <a:fillRect/>
          </a:stretch>
        </p:blipFill>
        <p:spPr>
          <a:xfrm>
            <a:off x="737625" y="256500"/>
            <a:ext cx="9496425" cy="1581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p:nvPr/>
        </p:nvSpPr>
        <p:spPr>
          <a:xfrm>
            <a:off x="1447300" y="2436850"/>
            <a:ext cx="9470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chemeClr val="dk1"/>
                </a:solidFill>
              </a:rPr>
              <a:t>Are you happy in your current job, or is it time to explore new opportunities?</a:t>
            </a:r>
            <a:endParaRPr sz="4400"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3"/>
          <p:cNvSpPr/>
          <p:nvPr/>
        </p:nvSpPr>
        <p:spPr>
          <a:xfrm>
            <a:off x="0" y="0"/>
            <a:ext cx="12188952" cy="1247463"/>
          </a:xfrm>
          <a:prstGeom prst="rect">
            <a:avLst/>
          </a:prstGeom>
          <a:solidFill>
            <a:srgbClr val="C9DA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23"/>
          <p:cNvSpPr/>
          <p:nvPr/>
        </p:nvSpPr>
        <p:spPr>
          <a:xfrm>
            <a:off x="476131" y="414531"/>
            <a:ext cx="12188952" cy="428518"/>
          </a:xfrm>
          <a:prstGeom prst="rect">
            <a:avLst/>
          </a:prstGeom>
          <a:noFill/>
          <a:ln>
            <a:noFill/>
          </a:ln>
        </p:spPr>
        <p:txBody>
          <a:bodyPr spcFirstLastPara="1" wrap="square" lIns="0" tIns="0" rIns="0" bIns="0" anchor="t" anchorCtr="0">
            <a:noAutofit/>
          </a:bodyPr>
          <a:lstStyle/>
          <a:p>
            <a:pPr marL="0" marR="0" lvl="0" indent="0" algn="l" rtl="0">
              <a:lnSpc>
                <a:spcPct val="106493"/>
              </a:lnSpc>
              <a:spcBef>
                <a:spcPts val="0"/>
              </a:spcBef>
              <a:spcAft>
                <a:spcPts val="0"/>
              </a:spcAft>
              <a:buClr>
                <a:srgbClr val="28282E"/>
              </a:buClr>
              <a:buSzPts val="3188"/>
              <a:buFont typeface="Raleway"/>
              <a:buNone/>
            </a:pPr>
            <a:r>
              <a:rPr lang="en-US" sz="3188">
                <a:solidFill>
                  <a:srgbClr val="28282E"/>
                </a:solidFill>
                <a:latin typeface="Raleway"/>
                <a:ea typeface="Raleway"/>
                <a:cs typeface="Raleway"/>
                <a:sym typeface="Raleway"/>
              </a:rPr>
              <a:t>Instructions</a:t>
            </a:r>
            <a:endParaRPr sz="1800">
              <a:solidFill>
                <a:schemeClr val="dk1"/>
              </a:solidFill>
              <a:latin typeface="Arial"/>
              <a:ea typeface="Arial"/>
              <a:cs typeface="Arial"/>
              <a:sym typeface="Arial"/>
            </a:endParaRPr>
          </a:p>
        </p:txBody>
      </p:sp>
      <p:sp>
        <p:nvSpPr>
          <p:cNvPr id="200" name="Google Shape;200;p23"/>
          <p:cNvSpPr/>
          <p:nvPr/>
        </p:nvSpPr>
        <p:spPr>
          <a:xfrm>
            <a:off x="2991748" y="2594913"/>
            <a:ext cx="6714398" cy="3015624"/>
          </a:xfrm>
          <a:prstGeom prst="rect">
            <a:avLst/>
          </a:prstGeom>
          <a:noFill/>
          <a:ln>
            <a:noFill/>
          </a:ln>
        </p:spPr>
        <p:txBody>
          <a:bodyPr spcFirstLastPara="1" wrap="square" lIns="0" tIns="0" rIns="0" bIns="0" anchor="t" anchorCtr="0">
            <a:noAutofit/>
          </a:bodyPr>
          <a:lstStyle/>
          <a:p>
            <a:pPr>
              <a:lnSpc>
                <a:spcPct val="113600"/>
              </a:lnSpc>
              <a:buClr>
                <a:srgbClr val="28282E"/>
              </a:buClr>
              <a:buSzPts val="3375"/>
            </a:pPr>
            <a:r>
              <a:rPr lang="pl-PL" sz="3375" dirty="0">
                <a:solidFill>
                  <a:srgbClr val="28282E"/>
                </a:solidFill>
                <a:latin typeface="Raleway"/>
                <a:ea typeface="Raleway"/>
                <a:cs typeface="Raleway"/>
                <a:sym typeface="Raleway"/>
              </a:rPr>
              <a:t>Go to </a:t>
            </a:r>
            <a:r>
              <a:rPr lang="pl-PL" sz="3375" b="1" u="sng" dirty="0">
                <a:solidFill>
                  <a:schemeClr val="hlink"/>
                </a:solidFill>
                <a:latin typeface="Raleway"/>
                <a:ea typeface="Raleway"/>
                <a:cs typeface="Raleway"/>
                <a:sym typeface="Raleway"/>
                <a:hlinkClick r:id="rId3"/>
              </a:rPr>
              <a:t>www.menti.com</a:t>
            </a:r>
            <a:r>
              <a:rPr lang="pl-PL" sz="3375" b="1" dirty="0">
                <a:solidFill>
                  <a:srgbClr val="28282E"/>
                </a:solidFill>
                <a:latin typeface="Raleway"/>
                <a:ea typeface="Raleway"/>
                <a:cs typeface="Raleway"/>
                <a:sym typeface="Raleway"/>
              </a:rPr>
              <a:t> </a:t>
            </a:r>
          </a:p>
          <a:p>
            <a:pPr marL="0" marR="0" lvl="0" indent="0" algn="l" rtl="0">
              <a:lnSpc>
                <a:spcPct val="113600"/>
              </a:lnSpc>
              <a:spcBef>
                <a:spcPts val="0"/>
              </a:spcBef>
              <a:spcAft>
                <a:spcPts val="0"/>
              </a:spcAft>
              <a:buClr>
                <a:srgbClr val="28282E"/>
              </a:buClr>
              <a:buSzPts val="3375"/>
              <a:buFont typeface="Raleway"/>
              <a:buNone/>
            </a:pPr>
            <a:r>
              <a:rPr lang="en-US" sz="3375" dirty="0">
                <a:solidFill>
                  <a:srgbClr val="28282E"/>
                </a:solidFill>
                <a:latin typeface="Raleway"/>
                <a:ea typeface="Raleway"/>
                <a:cs typeface="Raleway"/>
                <a:sym typeface="Raleway"/>
              </a:rPr>
              <a:t> </a:t>
            </a:r>
            <a:endParaRPr dirty="0"/>
          </a:p>
          <a:p>
            <a:pPr marL="0" marR="0" lvl="0" indent="0" algn="l" rtl="0">
              <a:lnSpc>
                <a:spcPct val="113600"/>
              </a:lnSpc>
              <a:spcBef>
                <a:spcPts val="0"/>
              </a:spcBef>
              <a:spcAft>
                <a:spcPts val="0"/>
              </a:spcAft>
              <a:buClr>
                <a:srgbClr val="28282E"/>
              </a:buClr>
              <a:buSzPts val="3375"/>
              <a:buFont typeface="Raleway"/>
              <a:buNone/>
            </a:pPr>
            <a:r>
              <a:rPr lang="en-US" sz="3375" dirty="0">
                <a:solidFill>
                  <a:srgbClr val="28282E"/>
                </a:solidFill>
                <a:latin typeface="Raleway"/>
                <a:ea typeface="Raleway"/>
                <a:cs typeface="Raleway"/>
                <a:sym typeface="Raleway"/>
              </a:rPr>
              <a:t>Or</a:t>
            </a:r>
            <a:endParaRPr dirty="0"/>
          </a:p>
          <a:p>
            <a:pPr>
              <a:lnSpc>
                <a:spcPct val="113600"/>
              </a:lnSpc>
              <a:buClr>
                <a:schemeClr val="dk1"/>
              </a:buClr>
              <a:buSzPts val="3375"/>
            </a:pPr>
            <a:endParaRPr lang="en-US" sz="3375" dirty="0">
              <a:solidFill>
                <a:srgbClr val="28282E"/>
              </a:solidFill>
              <a:latin typeface="Raleway"/>
              <a:ea typeface="Raleway"/>
              <a:cs typeface="Raleway"/>
              <a:sym typeface="Raleway"/>
            </a:endParaRPr>
          </a:p>
          <a:p>
            <a:pPr>
              <a:lnSpc>
                <a:spcPct val="113600"/>
              </a:lnSpc>
              <a:buClr>
                <a:schemeClr val="dk1"/>
              </a:buClr>
              <a:buSzPts val="3375"/>
            </a:pPr>
            <a:r>
              <a:rPr lang="en-US" sz="3375" dirty="0">
                <a:solidFill>
                  <a:srgbClr val="28282E"/>
                </a:solidFill>
                <a:latin typeface="Raleway"/>
                <a:ea typeface="Raleway"/>
                <a:cs typeface="Raleway"/>
                <a:sym typeface="Raleway"/>
              </a:rPr>
              <a:t>Scan QR code</a:t>
            </a:r>
            <a:endParaRPr sz="3375" dirty="0">
              <a:solidFill>
                <a:srgbClr val="28282E"/>
              </a:solidFill>
              <a:latin typeface="Raleway"/>
              <a:ea typeface="Raleway"/>
              <a:cs typeface="Raleway"/>
              <a:sym typeface="Raleway"/>
            </a:endParaRPr>
          </a:p>
          <a:p>
            <a:pPr marL="0" marR="0" lvl="0" indent="0" algn="l" rtl="0">
              <a:lnSpc>
                <a:spcPct val="113600"/>
              </a:lnSpc>
              <a:spcBef>
                <a:spcPts val="0"/>
              </a:spcBef>
              <a:spcAft>
                <a:spcPts val="0"/>
              </a:spcAft>
              <a:buClr>
                <a:srgbClr val="28282E"/>
              </a:buClr>
              <a:buSzPts val="3375"/>
              <a:buFont typeface="Raleway"/>
              <a:buNone/>
            </a:pPr>
            <a:r>
              <a:rPr lang="en-US" sz="3375" b="1" dirty="0">
                <a:solidFill>
                  <a:srgbClr val="28282E"/>
                </a:solidFill>
                <a:latin typeface="Raleway"/>
                <a:ea typeface="Raleway"/>
                <a:cs typeface="Raleway"/>
                <a:sym typeface="Raleway"/>
              </a:rPr>
              <a:t>Code: 5848 8207</a:t>
            </a:r>
            <a:endParaRPr sz="3375" b="1" dirty="0">
              <a:solidFill>
                <a:srgbClr val="28282E"/>
              </a:solidFill>
              <a:latin typeface="Raleway"/>
              <a:ea typeface="Raleway"/>
              <a:cs typeface="Raleway"/>
              <a:sym typeface="Raleway"/>
            </a:endParaRPr>
          </a:p>
          <a:p>
            <a:pPr marL="0" marR="0" lvl="0" indent="0" algn="l" rtl="0">
              <a:spcBef>
                <a:spcPts val="0"/>
              </a:spcBef>
              <a:spcAft>
                <a:spcPts val="0"/>
              </a:spcAft>
              <a:buNone/>
            </a:pPr>
            <a:endParaRPr dirty="0"/>
          </a:p>
        </p:txBody>
      </p:sp>
      <p:pic>
        <p:nvPicPr>
          <p:cNvPr id="201" name="Google Shape;201;p23" descr="A cup of coffee with spoons&#10;&#10;Description automatically generated"/>
          <p:cNvPicPr preferRelativeResize="0"/>
          <p:nvPr/>
        </p:nvPicPr>
        <p:blipFill rotWithShape="1">
          <a:blip r:embed="rId4">
            <a:alphaModFix/>
          </a:blip>
          <a:srcRect/>
          <a:stretch/>
        </p:blipFill>
        <p:spPr>
          <a:xfrm>
            <a:off x="10926147" y="5610537"/>
            <a:ext cx="1153700" cy="1153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7575</TotalTime>
  <Words>1500</Words>
  <Application>Microsoft Office PowerPoint</Application>
  <PresentationFormat>Widescreen</PresentationFormat>
  <Paragraphs>249</Paragraphs>
  <Slides>35</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Lato</vt:lpstr>
      <vt:lpstr>Roboto</vt:lpstr>
      <vt:lpstr>Arial</vt:lpstr>
      <vt:lpstr>Raleway</vt:lpstr>
      <vt:lpstr>Playfair Display</vt:lpstr>
      <vt:lpstr>Avenir</vt:lpstr>
      <vt:lpstr>Play</vt:lpstr>
      <vt:lpstr>Calibri</vt:lpstr>
      <vt:lpstr>Libre Franklin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Criteria for Successful Employee - Employer Relationship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Cappuccino Hour Event</vt:lpstr>
      <vt:lpstr>Let’s Share</vt:lpstr>
      <vt:lpstr>Let’s Share</vt:lpstr>
      <vt:lpstr>PowerPoint Presentation</vt:lpstr>
      <vt:lpstr>PowerPoint Presentation</vt:lpstr>
      <vt:lpstr>PowerPoint Presentation</vt:lpstr>
      <vt:lpstr>PowerPoint Presentation</vt:lpstr>
      <vt:lpstr>AM FM Company Profile</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Melissa Kahler</cp:lastModifiedBy>
  <cp:revision>4</cp:revision>
  <dcterms:modified xsi:type="dcterms:W3CDTF">2025-04-02T01:03:13Z</dcterms:modified>
</cp:coreProperties>
</file>